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6858000" cy="9144000" type="screen4x3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FBCDC5"/>
    <a:srgbClr val="661841"/>
    <a:srgbClr val="D4650A"/>
    <a:srgbClr val="FEEBA4"/>
    <a:srgbClr val="F7C771"/>
    <a:srgbClr val="FBE3B7"/>
    <a:srgbClr val="D29B00"/>
    <a:srgbClr val="3A0D5F"/>
    <a:srgbClr val="FFE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6266" autoAdjust="0"/>
    <p:restoredTop sz="94660"/>
  </p:normalViewPr>
  <p:slideViewPr>
    <p:cSldViewPr>
      <p:cViewPr>
        <p:scale>
          <a:sx n="150" d="100"/>
          <a:sy n="150" d="100"/>
        </p:scale>
        <p:origin x="36" y="359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55A-4F52-4DDE-BEB8-EF67A4D655F0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3A030-772B-4126-9A6C-DF7A775174FC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048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A030-772B-4126-9A6C-DF7A775174FC}" type="slidenum">
              <a:rPr lang="sl-SI" smtClean="0"/>
              <a:t>1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67127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A030-772B-4126-9A6C-DF7A775174FC}" type="slidenum">
              <a:rPr lang="sl-SI" smtClean="0"/>
              <a:t>16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54497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A030-772B-4126-9A6C-DF7A775174FC}" type="slidenum">
              <a:rPr lang="sl-SI" smtClean="0"/>
              <a:t>4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273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A030-772B-4126-9A6C-DF7A775174FC}" type="slidenum">
              <a:rPr lang="sl-SI" smtClean="0"/>
              <a:t>7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795828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A030-772B-4126-9A6C-DF7A775174FC}" type="slidenum">
              <a:rPr lang="sl-SI" smtClean="0"/>
              <a:t>8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288956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A030-772B-4126-9A6C-DF7A775174FC}" type="slidenum">
              <a:rPr lang="sl-SI" smtClean="0"/>
              <a:t>9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72652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A030-772B-4126-9A6C-DF7A775174FC}" type="slidenum">
              <a:rPr lang="sl-SI" smtClean="0"/>
              <a:t>10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21599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A030-772B-4126-9A6C-DF7A775174FC}" type="slidenum">
              <a:rPr lang="sl-SI" smtClean="0"/>
              <a:t>12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781807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A030-772B-4126-9A6C-DF7A775174FC}" type="slidenum">
              <a:rPr lang="sl-SI" smtClean="0"/>
              <a:t>14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253545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A030-772B-4126-9A6C-DF7A775174FC}" type="slidenum">
              <a:rPr lang="sl-SI" smtClean="0"/>
              <a:t>15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1047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6349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22210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3839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4461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46926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3135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7882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3839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70945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072947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1766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1B50E-61E1-4656-9EB3-B0761F2952AA}" type="datetimeFigureOut">
              <a:rPr lang="sl-SI" smtClean="0"/>
              <a:t>25. 05. 2022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B06B2-55EF-4101-8FA5-C83E23AB056A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0213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oljeZBesedilom 29"/>
          <p:cNvSpPr txBox="1"/>
          <p:nvPr/>
        </p:nvSpPr>
        <p:spPr>
          <a:xfrm>
            <a:off x="203858" y="4021224"/>
            <a:ext cx="6481560" cy="276999"/>
          </a:xfrm>
          <a:prstGeom prst="rect">
            <a:avLst/>
          </a:prstGeom>
          <a:solidFill>
            <a:srgbClr val="8CC135"/>
          </a:solidFill>
        </p:spPr>
        <p:txBody>
          <a:bodyPr wrap="square" rtlCol="0">
            <a:spAutoFit/>
          </a:bodyPr>
          <a:lstStyle/>
          <a:p>
            <a:r>
              <a:rPr lang="sl-SI" sz="1200" dirty="0" smtClean="0">
                <a:latin typeface="Cascadia Mono SemiBold" pitchFamily="49" charset="0"/>
                <a:cs typeface="Cascadia Mono SemiBold" pitchFamily="49" charset="0"/>
              </a:rPr>
              <a:t>FIZIČNA PLAST</a:t>
            </a:r>
            <a:endParaRPr lang="sl-SI" sz="12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4" name="PoljeZBesedilom 1"/>
          <p:cNvSpPr txBox="1"/>
          <p:nvPr/>
        </p:nvSpPr>
        <p:spPr>
          <a:xfrm>
            <a:off x="165770" y="251520"/>
            <a:ext cx="6467912" cy="400110"/>
          </a:xfrm>
          <a:prstGeom prst="rect">
            <a:avLst/>
          </a:prstGeom>
          <a:solidFill>
            <a:srgbClr val="003A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sl-SI" sz="2000" b="1" dirty="0" smtClean="0">
                <a:solidFill>
                  <a:schemeClr val="bg1"/>
                </a:solidFill>
                <a:latin typeface="Cascadia Mono SemiBold" pitchFamily="49" charset="0"/>
                <a:cs typeface="Cascadia Mono SemiBold" pitchFamily="49" charset="0"/>
              </a:rPr>
              <a:t>RAČUNALNIŠKE KOMUNIKACIJE</a:t>
            </a:r>
            <a:endParaRPr lang="sl-SI" sz="2000" b="1" dirty="0">
              <a:solidFill>
                <a:schemeClr val="bg1"/>
              </a:solidFill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5" name="PoljeZBesedilom 2"/>
          <p:cNvSpPr txBox="1"/>
          <p:nvPr/>
        </p:nvSpPr>
        <p:spPr>
          <a:xfrm>
            <a:off x="179512" y="1187624"/>
            <a:ext cx="3969568" cy="4924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Kaj je omrežje ?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fizična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definicija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resurs zmožen povezovanja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naprav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storitvena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definicija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infrastruktura nudi storitve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porazdeljenim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aplikacijam</a:t>
            </a:r>
          </a:p>
        </p:txBody>
      </p:sp>
      <p:sp>
        <p:nvSpPr>
          <p:cNvPr id="6" name="PoljeZBesedilom 29"/>
          <p:cNvSpPr txBox="1"/>
          <p:nvPr/>
        </p:nvSpPr>
        <p:spPr>
          <a:xfrm>
            <a:off x="165771" y="755576"/>
            <a:ext cx="6467911" cy="307777"/>
          </a:xfrm>
          <a:prstGeom prst="rect">
            <a:avLst/>
          </a:prstGeom>
          <a:solidFill>
            <a:srgbClr val="37A37A"/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OMREŽJE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1340768" y="909464"/>
            <a:ext cx="1368152" cy="415498"/>
          </a:xfrm>
          <a:prstGeom prst="rect">
            <a:avLst/>
          </a:prstGeom>
          <a:solidFill>
            <a:srgbClr val="E5F7A3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porazdeljene aplikacije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www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VoIP, email, igre, P2P, elektronsko poslovanje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0928" y="1259632"/>
            <a:ext cx="144016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2"/>
          <p:cNvSpPr txBox="1"/>
          <p:nvPr/>
        </p:nvSpPr>
        <p:spPr>
          <a:xfrm>
            <a:off x="4293096" y="1163490"/>
            <a:ext cx="2340586" cy="630942"/>
          </a:xfrm>
          <a:prstGeom prst="rect">
            <a:avLst/>
          </a:prstGeom>
          <a:solidFill>
            <a:srgbClr val="EBF28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KOMPONENTE OMREŽJA:</a:t>
            </a:r>
            <a:endParaRPr lang="sl-SI" sz="8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končni sistemi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odjemalci in strežniki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jedro omrežja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usmerjevalnik oz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router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komunikacijske naprave</a:t>
            </a:r>
          </a:p>
        </p:txBody>
      </p:sp>
      <p:sp>
        <p:nvSpPr>
          <p:cNvPr id="19" name="PoljeZBesedilom 2"/>
          <p:cNvSpPr txBox="1"/>
          <p:nvPr/>
        </p:nvSpPr>
        <p:spPr>
          <a:xfrm>
            <a:off x="2276872" y="1835696"/>
            <a:ext cx="2520280" cy="7232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k</a:t>
            </a:r>
            <a:r>
              <a:rPr lang="sl-SI" sz="9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ončni sistemi: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udeleženci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omrežju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namizni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računalniki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strežniki itd.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odjemalci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mešano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npr. P2P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morajo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dostopati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 omrežja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1" name="PoljeZBesedilom 2"/>
          <p:cNvSpPr txBox="1"/>
          <p:nvPr/>
        </p:nvSpPr>
        <p:spPr>
          <a:xfrm>
            <a:off x="203858" y="1760734"/>
            <a:ext cx="1984784" cy="2169825"/>
          </a:xfrm>
          <a:prstGeom prst="rect">
            <a:avLst/>
          </a:prstGeom>
          <a:solidFill>
            <a:srgbClr val="FAE19C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dostop do omrežja: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modemski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klicni dostop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preko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telefonskega omrežja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zasedenost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telefona med uporabo</a:t>
            </a:r>
          </a:p>
          <a:p>
            <a:pPr>
              <a:buSzPct val="110000"/>
            </a:pPr>
            <a:endParaRPr lang="sl-SI" sz="2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digital subscriber line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DSL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tudi uporablja telefonsko infrastrukturo,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individualen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dostop tho!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endParaRPr lang="sl-SI" sz="2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kabelski dostop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TV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infrastruktura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več odjemalcev si deli dostop do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skupnega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vozlišča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endParaRPr lang="sl-SI" sz="2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optični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FTTHB: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skoraj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direktna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povezava do doma, zagotovljena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hitrost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endParaRPr lang="sl-SI" sz="2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ethernet 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priklop preko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stikala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običajno na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javnih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zavodih</a:t>
            </a:r>
          </a:p>
          <a:p>
            <a:pPr>
              <a:buSzPct val="110000"/>
            </a:pPr>
            <a:endParaRPr lang="sl-SI" sz="2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WiFi: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deljen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neusmerjen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medij</a:t>
            </a:r>
          </a:p>
          <a:p>
            <a:pPr>
              <a:buSzPct val="110000"/>
            </a:pPr>
            <a:endParaRPr lang="sl-SI" sz="2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3G 4G LTE 5G: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centrale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mobilnih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operaterjev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8" name="PoljeZBesedilom 2"/>
          <p:cNvSpPr txBox="1"/>
          <p:nvPr/>
        </p:nvSpPr>
        <p:spPr>
          <a:xfrm>
            <a:off x="4875088" y="1835696"/>
            <a:ext cx="1902352" cy="1215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jedro omrežja: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mreža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povezanih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načina komunikacije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povezan način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circuit switching, 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namenska povezava za vsak prenos, ima različne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faze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nepovezan način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prenos podatkov po kosih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4" name="PoljeZBesedilom 2"/>
          <p:cNvSpPr txBox="1"/>
          <p:nvPr/>
        </p:nvSpPr>
        <p:spPr>
          <a:xfrm>
            <a:off x="2293392" y="2638142"/>
            <a:ext cx="2487240" cy="1092607"/>
          </a:xfrm>
          <a:prstGeom prst="rect">
            <a:avLst/>
          </a:prstGeom>
          <a:solidFill>
            <a:srgbClr val="82D8A3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PROTOKOL</a:t>
            </a:r>
            <a:endParaRPr lang="sl-SI" sz="4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dogovor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obliki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poteku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komunikacije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izmenjava sporočil med udeleženci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višjenivojski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nižjenivojski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splošna uporabnost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standardizacijo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IETF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standardi v obliki dokumentov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RFC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plasti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sprememba implementacije dela sistema je neodvisna od ostalega sistema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9" name="PoljeZBesedilom 2"/>
          <p:cNvSpPr txBox="1"/>
          <p:nvPr/>
        </p:nvSpPr>
        <p:spPr>
          <a:xfrm>
            <a:off x="3771527" y="3762408"/>
            <a:ext cx="2863767" cy="200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višjenivojski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TCP, IP, HTTP, FTP, SMTP, POP3, BitTorrent, ...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0" name="PoljeZBesedilom 2"/>
          <p:cNvSpPr txBox="1"/>
          <p:nvPr/>
        </p:nvSpPr>
        <p:spPr>
          <a:xfrm>
            <a:off x="4680148" y="3144569"/>
            <a:ext cx="158417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nižjenivojski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zaporedje bitov, kontrola zamašitve, kontrola hitrosti, način potovanja paketa po omrežju itd.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3" name="PoljeZBesedilom 2"/>
          <p:cNvSpPr txBox="1"/>
          <p:nvPr/>
        </p:nvSpPr>
        <p:spPr>
          <a:xfrm>
            <a:off x="190068" y="5739672"/>
            <a:ext cx="2522065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7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plasti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definirajo sklope sorodnih funkcij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komunikacijskega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sistema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plast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nudi storitve 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plasti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+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nn-NO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plast </a:t>
            </a:r>
            <a:r>
              <a:rPr lang="nn-NO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nn-NO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zahteva storitve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nn-NO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</a:t>
            </a:r>
            <a:r>
              <a:rPr lang="nn-NO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plasti </a:t>
            </a:r>
            <a:r>
              <a:rPr lang="nn-NO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nn-NO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–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nn-NO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med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istoležnima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procesoma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entitetni par: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par procesov ki komunicira na isti plasti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527" y="4379504"/>
            <a:ext cx="2913891" cy="156064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2" y="4361992"/>
            <a:ext cx="3437222" cy="132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592" y="6021278"/>
            <a:ext cx="1758594" cy="124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PoljeZBesedilom 2"/>
          <p:cNvSpPr txBox="1"/>
          <p:nvPr/>
        </p:nvSpPr>
        <p:spPr>
          <a:xfrm>
            <a:off x="2863924" y="6016696"/>
            <a:ext cx="1881337" cy="523220"/>
          </a:xfrm>
          <a:prstGeom prst="rect">
            <a:avLst/>
          </a:prstGeom>
          <a:solidFill>
            <a:srgbClr val="FAF58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ISO OSI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iure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teoretičen, sistematičen, pomanjkanje implementacij</a:t>
            </a:r>
          </a:p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/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facto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prilagodljiv, nesistematičen, fleksibilen, veliko izdelkov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1" name="PoljeZBesedilom 2"/>
          <p:cNvSpPr txBox="1"/>
          <p:nvPr/>
        </p:nvSpPr>
        <p:spPr>
          <a:xfrm>
            <a:off x="2863924" y="6616717"/>
            <a:ext cx="1851942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f</a:t>
            </a: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izična plast: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kodiranje bitov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 neko fizikalno veličino za prenos po mediju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prenos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posameznih bitov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analogni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digitalni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obliki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prenos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celotnega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signala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pretvorba signala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obliko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prenos po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mediju 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512493" y="6672082"/>
            <a:ext cx="369664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oljeZBesedilom 2"/>
          <p:cNvSpPr txBox="1"/>
          <p:nvPr/>
        </p:nvSpPr>
        <p:spPr>
          <a:xfrm>
            <a:off x="114388" y="6516216"/>
            <a:ext cx="2673424" cy="615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prenosni sistem in kanal: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prenosni medij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naprava za razširjanje valovanja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prenosni sistem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uporablja prenosni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kanal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prenosni kanal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prenese bite oz.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okvir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 mediju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6" name="PoljeZBesedilom 2"/>
          <p:cNvSpPr txBox="1"/>
          <p:nvPr/>
        </p:nvSpPr>
        <p:spPr>
          <a:xfrm>
            <a:off x="4768162" y="7379348"/>
            <a:ext cx="1984784" cy="584775"/>
          </a:xfrm>
          <a:prstGeom prst="rect">
            <a:avLst/>
          </a:prstGeom>
          <a:solidFill>
            <a:srgbClr val="FAE19C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lastnostni prenosnega kanala: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smer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dvosmeren ali enosmeren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zaporednost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serijski in paralelni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število točk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dvotočkovni in skupinski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9" name="PoljeZBesedilom 2"/>
          <p:cNvSpPr txBox="1"/>
          <p:nvPr/>
        </p:nvSpPr>
        <p:spPr>
          <a:xfrm>
            <a:off x="114388" y="7208673"/>
            <a:ext cx="2510358" cy="1631216"/>
          </a:xfrm>
          <a:prstGeom prst="rect">
            <a:avLst/>
          </a:prstGeom>
          <a:solidFill>
            <a:srgbClr val="AFE789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prenosni mediji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zvita parica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UTP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dve vzporedni izolirani bakreni žici, krajše razdalje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endParaRPr lang="sl-SI" sz="3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koaksialni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kabel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bakrena žica, izolacija, drugi vodnik, še ena izolacija, odpornost proti motnjam, ni sevanja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endParaRPr lang="sl-SI" sz="3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optično vlakno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mehanska občutljivost, zahtevno spajanje, za prenos več signalov po enem vlaknu uporabimo več valovnih dolžin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endParaRPr lang="sl-SI" sz="3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brezžične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radijske, mikrovalovne,  IR, satelitske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endParaRPr lang="sl-SI" sz="3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frekvenčna karakteristika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kakšne frekvence lahko medij prenese, </a:t>
            </a:r>
            <a:r>
              <a:rPr lang="sv-SE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posledic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sv-SE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fizikalnih vplivov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v-SE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omejitev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3" name="PoljeZBesedilom 2"/>
          <p:cNvSpPr txBox="1"/>
          <p:nvPr/>
        </p:nvSpPr>
        <p:spPr>
          <a:xfrm>
            <a:off x="2718979" y="7791805"/>
            <a:ext cx="1640258" cy="969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4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kvadratna modulacija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skupaj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amplitudne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fazne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nivojev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amplitude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fazni koti: 0, 90, 180, 270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posamezna sprememba signala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praksi označuje skupino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6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bitov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</p:txBody>
      </p:sp>
      <p:sp>
        <p:nvSpPr>
          <p:cNvPr id="61" name="PoljeZBesedilom 2"/>
          <p:cNvSpPr txBox="1"/>
          <p:nvPr/>
        </p:nvSpPr>
        <p:spPr>
          <a:xfrm>
            <a:off x="4410719" y="8038026"/>
            <a:ext cx="2304256" cy="723275"/>
          </a:xfrm>
          <a:prstGeom prst="rect">
            <a:avLst/>
          </a:prstGeom>
          <a:solidFill>
            <a:srgbClr val="82D8A3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MODULACIJA</a:t>
            </a:r>
            <a:endParaRPr lang="sl-SI" sz="4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analogno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kodiranje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digitalnega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signala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amplitudna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modulacija: glasen in tih pisk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frekvenčna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modulacija: visok in nizek pisk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fazna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modulacija: spremembe faze</a:t>
            </a:r>
          </a:p>
        </p:txBody>
      </p:sp>
    </p:spTree>
    <p:extLst>
      <p:ext uri="{BB962C8B-B14F-4D97-AF65-F5344CB8AC3E}">
        <p14:creationId xmlns:p14="http://schemas.microsoft.com/office/powerpoint/2010/main" val="166973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2552948" y="102303"/>
            <a:ext cx="1728192" cy="738664"/>
          </a:xfrm>
          <a:prstGeom prst="rect">
            <a:avLst/>
          </a:prstGeom>
          <a:solidFill>
            <a:srgbClr val="FAE19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usmerjanje z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vektorjem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razdalj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algoritem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optimizira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število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hopov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nl-N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cena </a:t>
            </a:r>
            <a:r>
              <a:rPr lang="nl-N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vsake</a:t>
            </a:r>
            <a:r>
              <a:rPr lang="nl-N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nl-N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  <a:r>
              <a:rPr lang="nl-N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nl-N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nl-N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največja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dovoljena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cena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15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vektor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razdalj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razpošilja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30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 prekinjena po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180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176021" y="179512"/>
            <a:ext cx="2131485" cy="661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spc="3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INTRA-AS:</a:t>
            </a:r>
            <a:endParaRPr lang="sl-SI" sz="300" b="1" spc="3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zanj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skrbijo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IGP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protokoli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RIP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outing </a:t>
            </a:r>
            <a:r>
              <a:rPr lang="pl-PL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nformation </a:t>
            </a:r>
            <a:r>
              <a:rPr lang="pl-PL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rotocol </a:t>
            </a: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en-US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IGRP</a:t>
            </a:r>
            <a:r>
              <a:rPr lang="en-US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en-US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</a:t>
            </a:r>
            <a:r>
              <a:rPr lang="en-US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nterior </a:t>
            </a:r>
            <a:r>
              <a:rPr lang="en-US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G</a:t>
            </a:r>
            <a:r>
              <a:rPr lang="en-US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ateway </a:t>
            </a:r>
            <a:r>
              <a:rPr lang="en-US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en-US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outing </a:t>
            </a:r>
            <a:r>
              <a:rPr lang="en-US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en-US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rotocol</a:t>
            </a: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en-US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OSPF</a:t>
            </a:r>
            <a:r>
              <a:rPr lang="en-US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en-US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en-US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pen </a:t>
            </a:r>
            <a:r>
              <a:rPr lang="en-US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en-US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hortest </a:t>
            </a:r>
            <a:r>
              <a:rPr lang="en-US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en-US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ath </a:t>
            </a:r>
            <a:r>
              <a:rPr lang="en-US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</a:t>
            </a:r>
            <a:r>
              <a:rPr lang="en-US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irst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16832" y="323529"/>
            <a:ext cx="504056" cy="14810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196752" y="840967"/>
            <a:ext cx="0" cy="15533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2"/>
          <p:cNvSpPr txBox="1"/>
          <p:nvPr/>
        </p:nvSpPr>
        <p:spPr>
          <a:xfrm>
            <a:off x="175153" y="1043608"/>
            <a:ext cx="1872208" cy="738664"/>
          </a:xfrm>
          <a:prstGeom prst="rect">
            <a:avLst/>
          </a:prstGeom>
          <a:solidFill>
            <a:srgbClr val="FAE19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nb-NO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usmerjanje</a:t>
            </a:r>
            <a:r>
              <a:rPr lang="nb-NO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nb-NO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glede</a:t>
            </a:r>
            <a:r>
              <a:rPr lang="nb-NO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nb-NO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</a:t>
            </a:r>
            <a:r>
              <a:rPr lang="nb-NO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stanje </a:t>
            </a:r>
            <a:r>
              <a:rPr lang="nb-NO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obvestila se s </a:t>
            </a:r>
            <a:r>
              <a:rPr lang="pt-BR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poplavljanjem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posredujejo </a:t>
            </a:r>
            <a:r>
              <a:rPr lang="pt-BR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celotnemu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sistemu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preračuna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najkrajše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varnost, usmerjanje po več poteh, razpošiljanje, hierarhično usmerjanje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047361" y="746005"/>
            <a:ext cx="373527" cy="116779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2"/>
          <p:cNvSpPr txBox="1"/>
          <p:nvPr/>
        </p:nvSpPr>
        <p:spPr>
          <a:xfrm>
            <a:off x="2108908" y="944316"/>
            <a:ext cx="1872208" cy="630942"/>
          </a:xfrm>
          <a:prstGeom prst="rect">
            <a:avLst/>
          </a:prstGeom>
          <a:solidFill>
            <a:srgbClr val="FAE19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Ciscova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izboljšava protokola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RIP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usmerjanje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vektorjem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razdalj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cena se izračuna kot utežena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vsota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pasovne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širine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zakasnitve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obremenitve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MTU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zanesljivosti</a:t>
            </a:r>
          </a:p>
        </p:txBody>
      </p:sp>
      <p:sp>
        <p:nvSpPr>
          <p:cNvPr id="22" name="PoljeZBesedilom 2"/>
          <p:cNvSpPr txBox="1"/>
          <p:nvPr/>
        </p:nvSpPr>
        <p:spPr>
          <a:xfrm>
            <a:off x="4365104" y="169867"/>
            <a:ext cx="1080120" cy="661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spc="3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INTER-AS</a:t>
            </a:r>
            <a:r>
              <a:rPr lang="sl-SI" sz="900" b="1" spc="300" dirty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:</a:t>
            </a:r>
            <a:endParaRPr lang="sl-SI" sz="300" b="1" spc="300" dirty="0">
              <a:solidFill>
                <a:schemeClr val="tx2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 omrežjem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oglaševanje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svoje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prisotnosti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drugim omrežjem</a:t>
            </a:r>
          </a:p>
        </p:txBody>
      </p:sp>
      <p:sp>
        <p:nvSpPr>
          <p:cNvPr id="36" name="PoljeZBesedilom 2"/>
          <p:cNvSpPr txBox="1"/>
          <p:nvPr/>
        </p:nvSpPr>
        <p:spPr>
          <a:xfrm>
            <a:off x="4041068" y="944316"/>
            <a:ext cx="2658135" cy="276999"/>
          </a:xfrm>
          <a:prstGeom prst="rect">
            <a:avLst/>
          </a:prstGeom>
          <a:solidFill>
            <a:srgbClr val="B1C840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200" dirty="0" smtClean="0">
                <a:latin typeface="Cascadia Mono SemiBold" pitchFamily="49" charset="0"/>
                <a:cs typeface="Cascadia Mono SemiBold" pitchFamily="49" charset="0"/>
              </a:rPr>
              <a:t>TRANSPORTNA PLAST</a:t>
            </a:r>
            <a:endParaRPr lang="sl-SI" sz="12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7" name="PoljeZBesedilom 2"/>
          <p:cNvSpPr txBox="1"/>
          <p:nvPr/>
        </p:nvSpPr>
        <p:spPr>
          <a:xfrm>
            <a:off x="4214925" y="1270402"/>
            <a:ext cx="2484278" cy="877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tasks :</a:t>
            </a:r>
            <a:endParaRPr lang="sl-SI" sz="300" b="1" dirty="0">
              <a:solidFill>
                <a:schemeClr val="accent3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povezovanje dveh oddaljenih procesov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multipleksiranje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/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demultipleksiranje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komunikacije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zanesljiv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prenos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kontrola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pretoka in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zasičenja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logična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komunikacija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med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aplikacijskimi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procesi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protokola </a:t>
            </a:r>
            <a:r>
              <a:rPr lang="pl-PL" sz="700" b="1" dirty="0">
                <a:solidFill>
                  <a:srgbClr val="FF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pl-PL" sz="700" dirty="0">
                <a:solidFill>
                  <a:srgbClr val="FF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UDP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1" y="2195736"/>
            <a:ext cx="2522861" cy="9051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PoljeZBesedilom 2"/>
          <p:cNvSpPr txBox="1"/>
          <p:nvPr/>
        </p:nvSpPr>
        <p:spPr>
          <a:xfrm>
            <a:off x="5561621" y="177561"/>
            <a:ext cx="110774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pošiljatelj:</a:t>
            </a: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poročilo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razbije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segmente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jih posreduje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enkapsulacijo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omrežni plasti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381329" y="694104"/>
            <a:ext cx="0" cy="2502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083794" y="1221315"/>
            <a:ext cx="0" cy="53163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oljeZBesedilom 2"/>
          <p:cNvSpPr txBox="1"/>
          <p:nvPr/>
        </p:nvSpPr>
        <p:spPr>
          <a:xfrm>
            <a:off x="177118" y="1865966"/>
            <a:ext cx="2611084" cy="430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accent2">
                    <a:lumMod val="7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razlika med plastema:</a:t>
            </a:r>
            <a:r>
              <a:rPr lang="sl-SI" sz="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omrežna plast: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logična povezava med končnimi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v-SE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transportna</a:t>
            </a:r>
            <a:r>
              <a:rPr lang="sv-SE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v-SE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plast</a:t>
            </a:r>
            <a:r>
              <a:rPr lang="sv-SE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logična povezava med procesi</a:t>
            </a: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8" name="PoljeZBesedilom 2"/>
          <p:cNvSpPr txBox="1"/>
          <p:nvPr/>
        </p:nvSpPr>
        <p:spPr>
          <a:xfrm>
            <a:off x="2852936" y="1758245"/>
            <a:ext cx="1230182" cy="7540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prejemnik:</a:t>
            </a:r>
            <a:r>
              <a:rPr lang="sl-SI" sz="8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dekapsulira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segmente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iz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paketov sestavljene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segmente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združi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sporočila in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jih posreduje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plasti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2" name="PoljeZBesedilom 2"/>
          <p:cNvSpPr txBox="1"/>
          <p:nvPr/>
        </p:nvSpPr>
        <p:spPr>
          <a:xfrm>
            <a:off x="180228" y="2379022"/>
            <a:ext cx="2607974" cy="7540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accent2">
                    <a:lumMod val="7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kako komuniciramo s procesom </a:t>
            </a:r>
            <a:r>
              <a:rPr lang="sl-SI" sz="800" dirty="0" smtClean="0">
                <a:latin typeface="Bahnschrift" pitchFamily="34" charset="0"/>
                <a:ea typeface="Malgun Gothic" pitchFamily="34" charset="-127"/>
                <a:cs typeface="Arial" pitchFamily="34" charset="0"/>
              </a:rPr>
              <a:t>/</a:t>
            </a:r>
            <a:r>
              <a:rPr lang="sl-SI" sz="800" dirty="0" smtClean="0">
                <a:solidFill>
                  <a:schemeClr val="accent2">
                    <a:lumMod val="7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chemeClr val="accent2">
                    <a:lumMod val="7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aplikacijo ? </a:t>
            </a:r>
            <a:endParaRPr lang="sl-SI" sz="800" b="1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proces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 ima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vstopno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točko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vstopno točko imenujemo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vtič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vtič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vmesnik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med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transportno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plastjo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teče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procesov ima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 od njih svoj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vtič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preko vtiča proces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sprejema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oddaja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sporočila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6" y="3230662"/>
            <a:ext cx="1905112" cy="97077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PoljeZBesedilom 2"/>
          <p:cNvSpPr txBox="1"/>
          <p:nvPr/>
        </p:nvSpPr>
        <p:spPr>
          <a:xfrm>
            <a:off x="2827784" y="2614518"/>
            <a:ext cx="1206574" cy="7694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accent2">
                    <a:lumMod val="7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kako nasloviti proces na drugi strani ? </a:t>
            </a:r>
            <a:endParaRPr lang="sl-SI" sz="800" b="1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vmesnika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naprave: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številka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procesa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številka vrat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6" name="PoljeZBesedilom 2"/>
          <p:cNvSpPr txBox="1"/>
          <p:nvPr/>
        </p:nvSpPr>
        <p:spPr>
          <a:xfrm>
            <a:off x="2168860" y="3487716"/>
            <a:ext cx="1728193" cy="815608"/>
          </a:xfrm>
          <a:prstGeom prst="rect">
            <a:avLst/>
          </a:prstGeom>
          <a:solidFill>
            <a:srgbClr val="FAF58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900" b="1" dirty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znane številke vrat </a:t>
            </a:r>
            <a:r>
              <a:rPr lang="pl-PL" sz="900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0-1023 </a:t>
            </a:r>
            <a:endParaRPr lang="pl-PL" sz="900" b="1" dirty="0">
              <a:solidFill>
                <a:srgbClr val="BC8F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3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 </a:t>
            </a:r>
            <a:endParaRPr lang="sl-SI" sz="1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spletni strežnik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HTTP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80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poštni strežnik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SMTP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25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imenski strežnik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DNS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53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oddaljen dostop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telnet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23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pogovorni strežnik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IRC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194</a:t>
            </a:r>
          </a:p>
        </p:txBody>
      </p:sp>
      <p:sp>
        <p:nvSpPr>
          <p:cNvPr id="57" name="PoljeZBesedilom 2"/>
          <p:cNvSpPr txBox="1"/>
          <p:nvPr/>
        </p:nvSpPr>
        <p:spPr>
          <a:xfrm>
            <a:off x="3981116" y="3165005"/>
            <a:ext cx="2774206" cy="7540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accent2">
                    <a:lumMod val="7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kako poteka demultipleksiranje ?</a:t>
            </a:r>
            <a:endParaRPr lang="sl-SI" sz="800" b="1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 transportni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segment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potuje znotraj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svojega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transportni segment ima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16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bitna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številka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vrat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izvora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ponora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pobira podatke z več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vtičev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segmente razdeli ustreznim vtičem</a:t>
            </a: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8" y="5305213"/>
            <a:ext cx="1129585" cy="151105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PoljeZBesedilom 2"/>
          <p:cNvSpPr txBox="1"/>
          <p:nvPr/>
        </p:nvSpPr>
        <p:spPr>
          <a:xfrm>
            <a:off x="3995909" y="6034417"/>
            <a:ext cx="1892702" cy="200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oblika segmenta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/ datagrama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UDP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16" y="3995935"/>
            <a:ext cx="2784326" cy="12335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8" y="4379350"/>
            <a:ext cx="3628325" cy="201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 flipH="1">
            <a:off x="3573016" y="4932040"/>
            <a:ext cx="40802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oljeZBesedilom 2"/>
          <p:cNvSpPr txBox="1"/>
          <p:nvPr/>
        </p:nvSpPr>
        <p:spPr>
          <a:xfrm>
            <a:off x="3962810" y="5652120"/>
            <a:ext cx="97945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source port oz.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izvorna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vrata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4" name="PoljeZBesedilom 2"/>
          <p:cNvSpPr txBox="1"/>
          <p:nvPr/>
        </p:nvSpPr>
        <p:spPr>
          <a:xfrm>
            <a:off x="4360343" y="5274199"/>
            <a:ext cx="114637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destination port 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ciljna vrata </a:t>
            </a:r>
          </a:p>
        </p:txBody>
      </p:sp>
      <p:sp>
        <p:nvSpPr>
          <p:cNvPr id="65" name="PoljeZBesedilom 2"/>
          <p:cNvSpPr txBox="1"/>
          <p:nvPr/>
        </p:nvSpPr>
        <p:spPr>
          <a:xfrm>
            <a:off x="658825" y="4860032"/>
            <a:ext cx="99505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povezavno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demultipleksiranje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9" name="PoljeZBesedilom 2"/>
          <p:cNvSpPr txBox="1"/>
          <p:nvPr/>
        </p:nvSpPr>
        <p:spPr>
          <a:xfrm>
            <a:off x="241863" y="6435898"/>
            <a:ext cx="4700398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spc="300" dirty="0" smtClean="0">
                <a:solidFill>
                  <a:schemeClr val="accent4">
                    <a:lumMod val="50000"/>
                  </a:schemeClr>
                </a:solidFill>
                <a:latin typeface="Franklin Gothic Medium Cond" pitchFamily="34" charset="0"/>
                <a:ea typeface="Tahoma" pitchFamily="34" charset="0"/>
                <a:cs typeface="Tahoma" pitchFamily="34" charset="0"/>
              </a:rPr>
              <a:t>nepovezavni transport </a:t>
            </a:r>
            <a:r>
              <a:rPr lang="sl-SI" sz="800" b="1" spc="300" dirty="0" smtClean="0">
                <a:solidFill>
                  <a:schemeClr val="accent4">
                    <a:lumMod val="50000"/>
                  </a:schemeClr>
                </a:solidFill>
                <a:latin typeface="Franklin Gothic Medium Cond" pitchFamily="34" charset="0"/>
                <a:ea typeface="Tahoma" pitchFamily="34" charset="0"/>
                <a:cs typeface="Tahoma" pitchFamily="34" charset="0"/>
              </a:rPr>
              <a:t>:</a:t>
            </a:r>
            <a:r>
              <a:rPr lang="sl-SI" sz="800" b="1" spc="300" dirty="0" smtClean="0">
                <a:solidFill>
                  <a:schemeClr val="accent2">
                    <a:lumMod val="75000"/>
                  </a:schemeClr>
                </a:solidFill>
                <a:latin typeface="Franklin Gothic Medium Cond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sl-SI" sz="800" b="1" spc="300" dirty="0" smtClean="0">
                <a:latin typeface="Franklin Gothic Medium Cond" pitchFamily="34" charset="0"/>
                <a:ea typeface="Tahoma" pitchFamily="34" charset="0"/>
                <a:cs typeface="Tahoma" pitchFamily="34" charset="0"/>
              </a:rPr>
              <a:t>UDP</a:t>
            </a:r>
          </a:p>
        </p:txBody>
      </p:sp>
      <p:sp>
        <p:nvSpPr>
          <p:cNvPr id="71" name="PoljeZBesedilom 2"/>
          <p:cNvSpPr txBox="1"/>
          <p:nvPr/>
        </p:nvSpPr>
        <p:spPr>
          <a:xfrm>
            <a:off x="242076" y="6747048"/>
            <a:ext cx="1674756" cy="10310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dirty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UDP datagram</a:t>
            </a:r>
            <a:r>
              <a:rPr lang="sl-SI" sz="9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 algn="ctr">
              <a:buSzPct val="110000"/>
            </a:pPr>
            <a:endParaRPr lang="sl-SI" sz="300" b="1" dirty="0">
              <a:solidFill>
                <a:schemeClr val="accent3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namenjen uporabi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okoljih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kjer lahko toleriramo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izgube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pomembna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hitrost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pošiljanja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multimedija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DNS, SNMP, usmerjevalni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protokoli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zanesljivost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moramo zagotoviti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plasti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067" y="6666730"/>
            <a:ext cx="1397087" cy="148384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PoljeZBesedilom 2"/>
          <p:cNvSpPr txBox="1"/>
          <p:nvPr/>
        </p:nvSpPr>
        <p:spPr>
          <a:xfrm>
            <a:off x="2047361" y="6761484"/>
            <a:ext cx="3096344" cy="8156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internetna kontrolna vsota:</a:t>
            </a:r>
          </a:p>
          <a:p>
            <a:pPr algn="ctr">
              <a:buSzPct val="110000"/>
            </a:pPr>
            <a:endParaRPr lang="sl-SI" sz="300" b="1" dirty="0">
              <a:solidFill>
                <a:schemeClr val="accent3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algoritem za izračun imenujemo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internetna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kontrolna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vsota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sešteje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16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bitne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besede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shrani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eniški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komplement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mu rečemo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kontrolna vsota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sešteje 16 bitne besede skupaj s kontrolno vsoto 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dobiti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mora same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enice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/>
          <a:stretch/>
        </p:blipFill>
        <p:spPr bwMode="auto">
          <a:xfrm>
            <a:off x="2082890" y="7690575"/>
            <a:ext cx="3050377" cy="111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6" name="Straight Arrow Connector 75"/>
          <p:cNvCxnSpPr/>
          <p:nvPr/>
        </p:nvCxnSpPr>
        <p:spPr>
          <a:xfrm flipH="1">
            <a:off x="2067627" y="7901086"/>
            <a:ext cx="795699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PoljeZBesedilom 2"/>
          <p:cNvSpPr txBox="1"/>
          <p:nvPr/>
        </p:nvSpPr>
        <p:spPr>
          <a:xfrm>
            <a:off x="241862" y="7884367"/>
            <a:ext cx="1750641" cy="8617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zakaj ?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ni zagotovila, da protokoli na drugih plasteh zagotavljajo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zaznavanje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odpravljanje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napak</a:t>
            </a:r>
          </a:p>
          <a:p>
            <a:pPr>
              <a:buSzPct val="110000"/>
            </a:pP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 napak lahko pride tudi pri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hranjenju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segmenta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spominu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usmerjevalnika in ne nujno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prenosu </a:t>
            </a: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81" name="PoljeZBesedilom 2"/>
          <p:cNvSpPr txBox="1"/>
          <p:nvPr/>
        </p:nvSpPr>
        <p:spPr>
          <a:xfrm>
            <a:off x="5207137" y="8249277"/>
            <a:ext cx="1380017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UDP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kontrolna vsota je namenjena preverjanju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pravilnosti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med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izvornim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ciljnim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procesom, ne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 pri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potovanju po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posameznih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povezavah</a:t>
            </a:r>
          </a:p>
        </p:txBody>
      </p:sp>
    </p:spTree>
    <p:extLst>
      <p:ext uri="{BB962C8B-B14F-4D97-AF65-F5344CB8AC3E}">
        <p14:creationId xmlns:p14="http://schemas.microsoft.com/office/powerpoint/2010/main" val="2456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188640" y="179512"/>
            <a:ext cx="6480720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spc="300" dirty="0" smtClean="0">
                <a:solidFill>
                  <a:schemeClr val="accent4">
                    <a:lumMod val="50000"/>
                  </a:schemeClr>
                </a:solidFill>
                <a:latin typeface="Franklin Gothic Medium Cond" pitchFamily="34" charset="0"/>
                <a:ea typeface="Tahoma" pitchFamily="34" charset="0"/>
                <a:cs typeface="Tahoma" pitchFamily="34" charset="0"/>
              </a:rPr>
              <a:t>povezavni transport </a:t>
            </a:r>
            <a:r>
              <a:rPr lang="sl-SI" sz="800" b="1" spc="300" dirty="0" smtClean="0">
                <a:solidFill>
                  <a:schemeClr val="accent4">
                    <a:lumMod val="50000"/>
                  </a:schemeClr>
                </a:solidFill>
                <a:latin typeface="Franklin Gothic Medium Cond" pitchFamily="34" charset="0"/>
                <a:ea typeface="Tahoma" pitchFamily="34" charset="0"/>
                <a:cs typeface="Tahoma" pitchFamily="34" charset="0"/>
              </a:rPr>
              <a:t>:</a:t>
            </a:r>
            <a:r>
              <a:rPr lang="sl-SI" sz="800" b="1" spc="300" dirty="0" smtClean="0">
                <a:solidFill>
                  <a:schemeClr val="accent2">
                    <a:lumMod val="75000"/>
                  </a:schemeClr>
                </a:solidFill>
                <a:latin typeface="Franklin Gothic Medium Cond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sl-SI" sz="800" b="1" spc="300" dirty="0" smtClean="0">
                <a:latin typeface="Franklin Gothic Medium Cond" pitchFamily="34" charset="0"/>
                <a:ea typeface="Tahoma" pitchFamily="34" charset="0"/>
                <a:cs typeface="Tahoma" pitchFamily="34" charset="0"/>
              </a:rPr>
              <a:t>TCP</a:t>
            </a:r>
          </a:p>
        </p:txBody>
      </p:sp>
      <p:sp>
        <p:nvSpPr>
          <p:cNvPr id="3" name="PoljeZBesedilom 2"/>
          <p:cNvSpPr txBox="1"/>
          <p:nvPr/>
        </p:nvSpPr>
        <p:spPr>
          <a:xfrm>
            <a:off x="188640" y="514938"/>
            <a:ext cx="2736304" cy="1246495"/>
          </a:xfrm>
          <a:prstGeom prst="rect">
            <a:avLst/>
          </a:prstGeom>
          <a:solidFill>
            <a:srgbClr val="EBF28A"/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PROTOKOL </a:t>
            </a: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TCP </a:t>
            </a: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:</a:t>
            </a:r>
            <a:endParaRPr lang="sl-SI" sz="8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zagotavlja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zanesljivo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dostavo z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nezanesljivega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kanala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se 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okvarijo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se 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izgubljajo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so dostavljeni v pravilnem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zaporedju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osnovna funkcionalnost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pošiljanje in prejemanje </a:t>
            </a:r>
            <a:endParaRPr lang="pl-PL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reševanje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napak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prenosu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obravnavo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izgubljenih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paketov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514937"/>
            <a:ext cx="3672408" cy="181408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PoljeZBesedilom 2"/>
          <p:cNvSpPr txBox="1"/>
          <p:nvPr/>
        </p:nvSpPr>
        <p:spPr>
          <a:xfrm>
            <a:off x="3352006" y="1404216"/>
            <a:ext cx="1344166" cy="63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potrjevanje z </a:t>
            </a:r>
            <a:r>
              <a:rPr lang="pl-PL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  <a:r>
              <a:rPr lang="pl-PL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poenostavljeno, samo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pozitivne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potrditve ACK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optimizirano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kot skupinsko potrjevanje paketov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6713" y="1761433"/>
            <a:ext cx="1" cy="14627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jeZBesedilom 2"/>
          <p:cNvSpPr txBox="1"/>
          <p:nvPr/>
        </p:nvSpPr>
        <p:spPr>
          <a:xfrm>
            <a:off x="188640" y="1979712"/>
            <a:ext cx="2520280" cy="477054"/>
          </a:xfrm>
          <a:prstGeom prst="rect">
            <a:avLst/>
          </a:prstGeom>
          <a:solidFill>
            <a:srgbClr val="F8CC5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1.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enostavni protokol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ideja: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enostavni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nadgradimo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zanesljivega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predstavimo s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končnim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avtomatom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07" y="2411759"/>
            <a:ext cx="3337768" cy="96424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PoljeZBesedilom 2"/>
          <p:cNvSpPr txBox="1"/>
          <p:nvPr/>
        </p:nvSpPr>
        <p:spPr>
          <a:xfrm>
            <a:off x="4581128" y="2987824"/>
            <a:ext cx="1076722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končni avtomat za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enostavni protokol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836712" y="2456766"/>
            <a:ext cx="2" cy="24302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2"/>
          <p:cNvSpPr txBox="1"/>
          <p:nvPr/>
        </p:nvSpPr>
        <p:spPr>
          <a:xfrm>
            <a:off x="188640" y="2749297"/>
            <a:ext cx="2808312" cy="692497"/>
          </a:xfrm>
          <a:prstGeom prst="rect">
            <a:avLst/>
          </a:prstGeom>
          <a:solidFill>
            <a:srgbClr val="F8CC5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reševanje napak pri prenosu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vsebina se lahko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okvari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to preverjamo 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kontrolno vsoto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dodamo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funkcionalnosti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zaznavanje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napak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paket pravilno sprejet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paket nepravilno sprejet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36" y="3458220"/>
            <a:ext cx="3836839" cy="168417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PoljeZBesedilom 2"/>
          <p:cNvSpPr txBox="1"/>
          <p:nvPr/>
        </p:nvSpPr>
        <p:spPr>
          <a:xfrm>
            <a:off x="4558730" y="3549516"/>
            <a:ext cx="924322" cy="200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reševanje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napak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27386" y="3441794"/>
            <a:ext cx="2" cy="18717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oljeZBesedilom 2"/>
          <p:cNvSpPr txBox="1"/>
          <p:nvPr/>
        </p:nvSpPr>
        <p:spPr>
          <a:xfrm>
            <a:off x="188640" y="3704359"/>
            <a:ext cx="2520280" cy="1015663"/>
          </a:xfrm>
          <a:prstGeom prst="rect">
            <a:avLst/>
          </a:prstGeom>
          <a:solidFill>
            <a:srgbClr val="F8CC5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3.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izguba paketov ali potrditev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paketi se lahko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izgubijo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ne pridejo do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 počaka določen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interval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ACK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ga ne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dobi pošlje paket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ponovno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možna tudi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izguba potrditve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možnost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prekratkega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časovnega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intervala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težavo rešimo s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številčenjem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paketov in zaznavanjem istih številk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5228447"/>
            <a:ext cx="4429671" cy="181739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6"/>
          <a:stretch/>
        </p:blipFill>
        <p:spPr bwMode="auto">
          <a:xfrm>
            <a:off x="2306663" y="7164288"/>
            <a:ext cx="4392488" cy="18844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5597202" y="6707286"/>
            <a:ext cx="91232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izguba paketov ali potrditev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0" name="PoljeZBesedilom 2"/>
          <p:cNvSpPr txBox="1"/>
          <p:nvPr/>
        </p:nvSpPr>
        <p:spPr>
          <a:xfrm>
            <a:off x="5445224" y="7236296"/>
            <a:ext cx="99176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prejemnik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, rešitev z številčenjem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64704" y="4720022"/>
            <a:ext cx="2" cy="18717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oljeZBesedilom 2"/>
          <p:cNvSpPr txBox="1"/>
          <p:nvPr/>
        </p:nvSpPr>
        <p:spPr>
          <a:xfrm>
            <a:off x="174700" y="4997946"/>
            <a:ext cx="1990276" cy="1338828"/>
          </a:xfrm>
          <a:prstGeom prst="rect">
            <a:avLst/>
          </a:prstGeom>
          <a:solidFill>
            <a:srgbClr val="F8CC5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posredno potrjevanje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posredno potrjevanje samo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uporabimo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ACK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katerega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vključimo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številko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segmenta ki ga </a:t>
            </a:r>
            <a:r>
              <a:rPr lang="sl-SI" sz="700" b="1" dirty="0" err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poterjujemo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neposredno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potrjevanje: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NAK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posredno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potrjevanje: samo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 odgovori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 ACK za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zadnji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še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uspešno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prejeti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segment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če pošiljatelj prejme ACK za isti segment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dvakrat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segment ki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sledil ni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bil sprejet pravilno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64702" y="6336774"/>
            <a:ext cx="2" cy="18717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oljeZBesedilom 2"/>
          <p:cNvSpPr txBox="1"/>
          <p:nvPr/>
        </p:nvSpPr>
        <p:spPr>
          <a:xfrm>
            <a:off x="116632" y="6588224"/>
            <a:ext cx="1990276" cy="1338828"/>
          </a:xfrm>
          <a:prstGeom prst="rect">
            <a:avLst/>
          </a:prstGeom>
          <a:solidFill>
            <a:srgbClr val="F8CC5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5.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odprava neučinkovitosti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wait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protokol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 mora pred oddajo naslednjega paketa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čakati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potrditev prvega paketa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vzporednega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cevovodnega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tekočega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pošiljanja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izkoriščenost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kanala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potrebujemo večji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razpon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 za številčenje paketov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pomnilnik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shranjevanje paketov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76672" y="7923202"/>
            <a:ext cx="2" cy="18717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630688" y="7927052"/>
            <a:ext cx="2" cy="18717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jeZBesedilom 2"/>
          <p:cNvSpPr txBox="1"/>
          <p:nvPr/>
        </p:nvSpPr>
        <p:spPr>
          <a:xfrm>
            <a:off x="146330" y="8172400"/>
            <a:ext cx="762389" cy="307777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1.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ponavljanje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 nepotrjenih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9" name="PoljeZBesedilom 2"/>
          <p:cNvSpPr txBox="1"/>
          <p:nvPr/>
        </p:nvSpPr>
        <p:spPr>
          <a:xfrm>
            <a:off x="1249493" y="8172400"/>
            <a:ext cx="762389" cy="307777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2.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ponavljanje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izbranih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8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202878" y="251520"/>
            <a:ext cx="2290018" cy="19851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ponavljanje N nepotrjenih paketov:</a:t>
            </a:r>
            <a:endParaRPr lang="sl-SI" sz="8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 hrani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največ dovoljenih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nepotrjenih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drsečim oknom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 prejemnik pošlje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s tem potrdi vse pakete do vključno z 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časovna kontrola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najstarejši paket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 časovna kontrola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poteče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pošljemo vse nepotrjene pakete v oknu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ponovno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tako lahko dobimo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podvojene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pakete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pakete prepoznamo po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zaporedni številki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jih  zavržemo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 lahko prejme pakete v napačnem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vrstnem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redu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take pakete spet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zavržemo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251520"/>
            <a:ext cx="4176464" cy="76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1" y="2411760"/>
            <a:ext cx="1931293" cy="186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1115617"/>
            <a:ext cx="4248472" cy="81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492898" y="373069"/>
            <a:ext cx="21602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95" y="1960439"/>
            <a:ext cx="2736304" cy="229316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oljeZBesedilom 2"/>
          <p:cNvSpPr txBox="1"/>
          <p:nvPr/>
        </p:nvSpPr>
        <p:spPr>
          <a:xfrm>
            <a:off x="2244359" y="2123728"/>
            <a:ext cx="1688697" cy="1738938"/>
          </a:xfrm>
          <a:prstGeom prst="rect">
            <a:avLst/>
          </a:prstGeom>
          <a:solidFill>
            <a:srgbClr val="C9E983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ponavljanje izbranih paketov:</a:t>
            </a:r>
            <a:endParaRPr lang="sl-SI" sz="8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 prejet paket potrjen posamezno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shranjuje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pakete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napačnem vrstnem redu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jih sortira preden jih pošlje aplikaciji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 ponovno pošlje samo pakete od katerih ni dobil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 hrani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štoparico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posebej za vsak nepotrjen paket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853469" y="1835696"/>
            <a:ext cx="0" cy="2880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2"/>
          <p:cNvSpPr txBox="1"/>
          <p:nvPr/>
        </p:nvSpPr>
        <p:spPr>
          <a:xfrm>
            <a:off x="2259282" y="3968966"/>
            <a:ext cx="1601765" cy="200055"/>
          </a:xfrm>
          <a:prstGeom prst="rect">
            <a:avLst/>
          </a:prstGeom>
          <a:solidFill>
            <a:srgbClr val="99CC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možne so vse oblike potrjevanja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67" y="4427984"/>
            <a:ext cx="4730298" cy="269640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oljeZBesedilom 2"/>
          <p:cNvSpPr txBox="1"/>
          <p:nvPr/>
        </p:nvSpPr>
        <p:spPr>
          <a:xfrm>
            <a:off x="3665841" y="6084168"/>
            <a:ext cx="3085058" cy="1215717"/>
          </a:xfrm>
          <a:prstGeom prst="rect">
            <a:avLst/>
          </a:prstGeom>
          <a:solidFill>
            <a:srgbClr val="ECBEE5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4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LASTNOSTI TCP: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 dvema točkama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point to point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protokol: vzpostavitev in rušenje zveze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dvosmerni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promet pri povezavi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zanesljiv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urejen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tok podatkov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kontrola pretoka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pošiljatelj ne preobremeni prejemnika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kontrola zasičenja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pošiljatelj ne preobremeni omrežja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tekoče pošiljanje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velikost okna se določa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avtomatsko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glede na kontroli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355976"/>
            <a:ext cx="1848581" cy="719094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PoljeZBesedilom 2"/>
          <p:cNvSpPr txBox="1"/>
          <p:nvPr/>
        </p:nvSpPr>
        <p:spPr>
          <a:xfrm>
            <a:off x="404664" y="4359169"/>
            <a:ext cx="873302" cy="200055"/>
          </a:xfrm>
          <a:prstGeom prst="rect">
            <a:avLst/>
          </a:prstGeom>
          <a:solidFill>
            <a:srgbClr val="99CC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TCP SEGMENT</a:t>
            </a:r>
            <a:endParaRPr lang="pl-PL" sz="7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6" name="PoljeZBesedilom 2"/>
          <p:cNvSpPr txBox="1"/>
          <p:nvPr/>
        </p:nvSpPr>
        <p:spPr>
          <a:xfrm>
            <a:off x="4653135" y="5168329"/>
            <a:ext cx="2097763" cy="846386"/>
          </a:xfrm>
          <a:prstGeom prst="rect">
            <a:avLst/>
          </a:prstGeom>
          <a:solidFill>
            <a:srgbClr val="ECD9FF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4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ŠTEVILČENJE SEGMENTOV: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client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server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vzpostavita zvezo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 je nato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dvosmerna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 lahko v enem segmentu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istočasno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pošlje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nove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potrditev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prejšnjega segmenta</a:t>
            </a:r>
          </a:p>
        </p:txBody>
      </p:sp>
      <p:sp>
        <p:nvSpPr>
          <p:cNvPr id="17" name="PoljeZBesedilom 2"/>
          <p:cNvSpPr txBox="1"/>
          <p:nvPr/>
        </p:nvSpPr>
        <p:spPr>
          <a:xfrm>
            <a:off x="260648" y="6992108"/>
            <a:ext cx="1503784" cy="307777"/>
          </a:xfrm>
          <a:prstGeom prst="rect">
            <a:avLst/>
          </a:prstGeom>
          <a:solidFill>
            <a:srgbClr val="99CC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SEQ:</a:t>
            </a:r>
            <a:r>
              <a:rPr lang="pl-PL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zaporedna številka je številka prvega bajta v segmentu</a:t>
            </a:r>
            <a:endParaRPr lang="pl-PL" sz="7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8" name="PoljeZBesedilom 2"/>
          <p:cNvSpPr txBox="1"/>
          <p:nvPr/>
        </p:nvSpPr>
        <p:spPr>
          <a:xfrm>
            <a:off x="2021112" y="6992107"/>
            <a:ext cx="1503784" cy="307777"/>
          </a:xfrm>
          <a:prstGeom prst="rect">
            <a:avLst/>
          </a:prstGeom>
          <a:solidFill>
            <a:srgbClr val="99CC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ACK:</a:t>
            </a:r>
            <a:r>
              <a:rPr lang="pl-PL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številka naslednjega pričakovanega bajta</a:t>
            </a:r>
            <a:endParaRPr lang="pl-PL" sz="7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66" y="7407944"/>
            <a:ext cx="3649015" cy="144857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PoljeZBesedilom 2"/>
          <p:cNvSpPr txBox="1"/>
          <p:nvPr/>
        </p:nvSpPr>
        <p:spPr>
          <a:xfrm>
            <a:off x="2987423" y="7367436"/>
            <a:ext cx="3753945" cy="600164"/>
          </a:xfrm>
          <a:prstGeom prst="rect">
            <a:avLst/>
          </a:prstGeom>
          <a:solidFill>
            <a:srgbClr val="ECD9FF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4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VZPOSTAVLJANJE POVEZAVE: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 in pošiljatelj izvedeta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handshake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izmenjata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naključno določene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pričakovane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zaporedne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številke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izmenjata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velikosti medpomnilnikov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kontrolo pretoka</a:t>
            </a:r>
          </a:p>
        </p:txBody>
      </p:sp>
      <p:sp>
        <p:nvSpPr>
          <p:cNvPr id="21" name="PoljeZBesedilom 2"/>
          <p:cNvSpPr txBox="1"/>
          <p:nvPr/>
        </p:nvSpPr>
        <p:spPr>
          <a:xfrm>
            <a:off x="3933057" y="8054577"/>
            <a:ext cx="2736303" cy="800219"/>
          </a:xfrm>
          <a:prstGeom prst="rect">
            <a:avLst/>
          </a:prstGeom>
          <a:solidFill>
            <a:srgbClr val="FDD3E5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682E4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three way handshake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odjemalec pošlje segment 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SYN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flag to je začetna številka 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SYN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vrne segment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SYN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začetno številko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rezervira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medpomnilnik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odjemalec vrne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ima lahko že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podatke </a:t>
            </a:r>
          </a:p>
        </p:txBody>
      </p:sp>
    </p:spTree>
    <p:extLst>
      <p:ext uri="{BB962C8B-B14F-4D97-AF65-F5344CB8AC3E}">
        <p14:creationId xmlns:p14="http://schemas.microsoft.com/office/powerpoint/2010/main" val="136092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185516" y="1995220"/>
            <a:ext cx="2016223" cy="969496"/>
          </a:xfrm>
          <a:prstGeom prst="rect">
            <a:avLst/>
          </a:prstGeom>
          <a:solidFill>
            <a:srgbClr val="ECD9FF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4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RUŠENJE POVEZAVE: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odjemalec pošlje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FIN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potrdi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zapre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pošlje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počaka časovni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interval 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potrebi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ponovno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pošlje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sprejme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0648" y="169813"/>
            <a:ext cx="3146301" cy="1751616"/>
            <a:chOff x="87139" y="1264851"/>
            <a:chExt cx="3146301" cy="175161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492"/>
            <a:stretch/>
          </p:blipFill>
          <p:spPr bwMode="auto">
            <a:xfrm>
              <a:off x="87139" y="1264851"/>
              <a:ext cx="3146301" cy="175161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PoljeZBesedilom 2"/>
            <p:cNvSpPr txBox="1"/>
            <p:nvPr/>
          </p:nvSpPr>
          <p:spPr>
            <a:xfrm>
              <a:off x="1196752" y="1986770"/>
              <a:ext cx="864096" cy="307777"/>
            </a:xfrm>
            <a:prstGeom prst="rect">
              <a:avLst/>
            </a:prstGeom>
            <a:solidFill>
              <a:srgbClr val="99CCFF"/>
            </a:solidFill>
            <a:ln w="3175">
              <a:solidFill>
                <a:schemeClr val="accent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življenski cikel 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odjemalca</a:t>
              </a:r>
              <a:endPara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28267" y="169814"/>
            <a:ext cx="3186162" cy="1966534"/>
            <a:chOff x="26814" y="1244784"/>
            <a:chExt cx="3186162" cy="196653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4" y="1244784"/>
              <a:ext cx="3186162" cy="196653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PoljeZBesedilom 2"/>
            <p:cNvSpPr txBox="1"/>
            <p:nvPr/>
          </p:nvSpPr>
          <p:spPr>
            <a:xfrm>
              <a:off x="1204516" y="2074162"/>
              <a:ext cx="864096" cy="307777"/>
            </a:xfrm>
            <a:prstGeom prst="rect">
              <a:avLst/>
            </a:prstGeom>
            <a:solidFill>
              <a:srgbClr val="99CCFF"/>
            </a:solidFill>
            <a:ln w="3175">
              <a:solidFill>
                <a:schemeClr val="accent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življenski cikel 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strežnika</a:t>
              </a:r>
              <a:endPara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sp>
        <p:nvSpPr>
          <p:cNvPr id="9" name="PoljeZBesedilom 2"/>
          <p:cNvSpPr txBox="1"/>
          <p:nvPr/>
        </p:nvSpPr>
        <p:spPr>
          <a:xfrm>
            <a:off x="185516" y="3059832"/>
            <a:ext cx="2456481" cy="1354217"/>
          </a:xfrm>
          <a:prstGeom prst="rect">
            <a:avLst/>
          </a:prstGeom>
          <a:solidFill>
            <a:srgbClr val="FAF58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9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nastavitev časovne kontrole</a:t>
            </a:r>
            <a:r>
              <a:rPr lang="sl-SI" sz="800" b="1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štoparica je potrebna za zanesljivo dostavo paketov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interval mora biti daljši od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časa vrnitve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temu rečemo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RTT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oziroma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round trip time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je pot od pošiljatelja do prejemnika in nazaj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prekratek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preveč ponovnega pošiljanja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predolg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predolgo čakamo na reakcijo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avtomatsko opravimo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RTT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meritve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potrebujemo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prilagodljivo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 časovne kontrole saj 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RTT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lahko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nestabilen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zaradi različnih poti in preobremenjenosti usmerjevalnikov</a:t>
            </a: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36"/>
          <a:stretch/>
        </p:blipFill>
        <p:spPr bwMode="auto">
          <a:xfrm>
            <a:off x="2780928" y="3293957"/>
            <a:ext cx="2232490" cy="11814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PoljeZBesedilom 2"/>
          <p:cNvSpPr txBox="1"/>
          <p:nvPr/>
        </p:nvSpPr>
        <p:spPr>
          <a:xfrm>
            <a:off x="4603661" y="2265301"/>
            <a:ext cx="2110345" cy="8925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način potrjevanja ?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kombinacija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obeh načinov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podoben ponavljanju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nepotrjenih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štoparica za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najstarejši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nepotrjeni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segment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poteku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časovne kontrole ne pošlje vseh segmentov v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oknu ampak samo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najstarejšega</a:t>
            </a:r>
          </a:p>
        </p:txBody>
      </p:sp>
      <p:sp>
        <p:nvSpPr>
          <p:cNvPr id="10" name="PoljeZBesedilom 2"/>
          <p:cNvSpPr txBox="1"/>
          <p:nvPr/>
        </p:nvSpPr>
        <p:spPr>
          <a:xfrm>
            <a:off x="2340620" y="2234524"/>
            <a:ext cx="213265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napad SYN FLOOD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napadalec pošlje strežniku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vzpostavitev zveze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SYN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zato strežnik vsakič rezervira del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pomnilnika</a:t>
            </a: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pomnilnik ostane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zaseden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zaradi napol odprtih zvez, ker napadalec ne zaključi rokovanja. Strežniku zmanjka prostora in pride do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odpovedi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sistema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5" y="4572000"/>
            <a:ext cx="4005064" cy="222334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PoljeZBesedilom 2"/>
          <p:cNvSpPr txBox="1"/>
          <p:nvPr/>
        </p:nvSpPr>
        <p:spPr>
          <a:xfrm>
            <a:off x="5121348" y="3279595"/>
            <a:ext cx="1543348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rgbClr val="700000"/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HITRO PONOVNO POŠILJANJE:</a:t>
            </a:r>
            <a:r>
              <a:rPr lang="sl-SI" sz="900" dirty="0">
                <a:solidFill>
                  <a:srgbClr val="700000"/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900" dirty="0" smtClean="0">
                <a:solidFill>
                  <a:srgbClr val="700000"/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solidFill>
                  <a:srgbClr val="7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fast retransmit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 navadi ponovno pošiljanje izvedemo po preteku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časovne kontrole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včasih je časovni interval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predolg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skrajšamo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prejme za nek paket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podvojene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potrditve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8" name="PoljeZBesedilom 2"/>
          <p:cNvSpPr txBox="1"/>
          <p:nvPr/>
        </p:nvSpPr>
        <p:spPr>
          <a:xfrm>
            <a:off x="3978664" y="3347864"/>
            <a:ext cx="60246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predolga </a:t>
            </a:r>
            <a:endParaRPr lang="pl-PL" sz="5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9" name="PoljeZBesedilom 2"/>
          <p:cNvSpPr txBox="1"/>
          <p:nvPr/>
        </p:nvSpPr>
        <p:spPr>
          <a:xfrm>
            <a:off x="4214814" y="3925926"/>
            <a:ext cx="60246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prekratka</a:t>
            </a:r>
            <a:endParaRPr lang="pl-PL" sz="5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6" name="PoljeZBesedilom 2"/>
          <p:cNvSpPr txBox="1"/>
          <p:nvPr/>
        </p:nvSpPr>
        <p:spPr>
          <a:xfrm>
            <a:off x="4271174" y="4572000"/>
            <a:ext cx="1022411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posebnosti pri potrjevanju TCP</a:t>
            </a: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0" name="PoljeZBesedilom 2"/>
          <p:cNvSpPr txBox="1"/>
          <p:nvPr/>
        </p:nvSpPr>
        <p:spPr>
          <a:xfrm>
            <a:off x="4310525" y="4972546"/>
            <a:ext cx="2373219" cy="28161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rgbClr val="C00000"/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KONTROLA PRETOKA:</a:t>
            </a:r>
            <a:endParaRPr lang="sl-SI" sz="800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smemo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hitreje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kot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bere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 ni prekoračitve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medpomnilnika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rwnd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neuporabljen prostor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 sporoča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razpoložljivega prostora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glavi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vsakega segmenta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 ustrezno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omeji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število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paketov za katere še ni prejel potrditve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rwnd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oziroma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receive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window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361" y="5725054"/>
            <a:ext cx="225193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PoljeZBesedilom 2"/>
          <p:cNvSpPr txBox="1"/>
          <p:nvPr/>
        </p:nvSpPr>
        <p:spPr>
          <a:xfrm>
            <a:off x="4367362" y="5630161"/>
            <a:ext cx="472597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velikost</a:t>
            </a:r>
            <a:endParaRPr lang="pl-PL" sz="5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3" name="PoljeZBesedilom 2"/>
          <p:cNvSpPr txBox="1"/>
          <p:nvPr/>
        </p:nvSpPr>
        <p:spPr>
          <a:xfrm>
            <a:off x="5217514" y="5583994"/>
            <a:ext cx="548505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zadnji prejet bajt</a:t>
            </a:r>
            <a:endParaRPr lang="pl-PL" sz="5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4" name="PoljeZBesedilom 2"/>
          <p:cNvSpPr txBox="1"/>
          <p:nvPr/>
        </p:nvSpPr>
        <p:spPr>
          <a:xfrm>
            <a:off x="6120597" y="5589601"/>
            <a:ext cx="66568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zadnji prebran bajt</a:t>
            </a:r>
            <a:endParaRPr lang="pl-PL" sz="5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5" name="PoljeZBesedilom 2"/>
          <p:cNvSpPr txBox="1"/>
          <p:nvPr/>
        </p:nvSpPr>
        <p:spPr>
          <a:xfrm>
            <a:off x="4941385" y="5635768"/>
            <a:ext cx="179963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-</a:t>
            </a:r>
            <a:endParaRPr lang="pl-PL" sz="5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7" name="PoljeZBesedilom 2"/>
          <p:cNvSpPr txBox="1"/>
          <p:nvPr/>
        </p:nvSpPr>
        <p:spPr>
          <a:xfrm>
            <a:off x="5844983" y="5651198"/>
            <a:ext cx="179963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+</a:t>
            </a:r>
            <a:endParaRPr lang="pl-PL" sz="5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2" name="PoljeZBesedilom 2"/>
          <p:cNvSpPr txBox="1"/>
          <p:nvPr/>
        </p:nvSpPr>
        <p:spPr>
          <a:xfrm>
            <a:off x="205732" y="6876256"/>
            <a:ext cx="4009082" cy="7232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rgbClr val="C00000"/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KONTROLA ZASIČENJA:</a:t>
            </a:r>
            <a:endParaRPr lang="sl-SI" sz="800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zasičenje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stanje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omrežja ko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veliko virov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skupaj prehitro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preveč podatkov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izgubimo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segmente zaradi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prekoračitve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medpomnilnika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usmerjevalnikih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velike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zakasnitve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zaradi čakalne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vrste 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usmerjevalnikih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nadzorujemo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načina</a:t>
            </a:r>
          </a:p>
        </p:txBody>
      </p:sp>
      <p:sp>
        <p:nvSpPr>
          <p:cNvPr id="35" name="PoljeZBesedilom 2"/>
          <p:cNvSpPr txBox="1"/>
          <p:nvPr/>
        </p:nvSpPr>
        <p:spPr>
          <a:xfrm>
            <a:off x="185516" y="7635245"/>
            <a:ext cx="201251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 uporabo omrežnih storitev</a:t>
            </a: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obvestijo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pošiljatelja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obvestilo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 zasičenju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ECN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 nastavi ustrezen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bit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sprejemljivo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hitrost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oddajanja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6" name="PoljeZBesedilom 2"/>
          <p:cNvSpPr txBox="1"/>
          <p:nvPr/>
        </p:nvSpPr>
        <p:spPr>
          <a:xfrm>
            <a:off x="2276872" y="7448872"/>
            <a:ext cx="1831268" cy="8617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na podlagi končnih </a:t>
            </a:r>
            <a:r>
              <a:rPr lang="sl-SI" sz="8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sistemov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bodisi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sporoči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pošiljatelju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so usmerjevalniki na poti sporočili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zasičenje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bodisi pošiljatelj opazuje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do prejema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potrditve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drugo tehniko uporablja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" y="8388424"/>
            <a:ext cx="3176332" cy="617909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64" y="7958410"/>
            <a:ext cx="2750531" cy="91391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07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8" y="7950801"/>
            <a:ext cx="2455747" cy="1028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oljeZBesedilom 2"/>
          <p:cNvSpPr txBox="1"/>
          <p:nvPr/>
        </p:nvSpPr>
        <p:spPr>
          <a:xfrm>
            <a:off x="170508" y="1456480"/>
            <a:ext cx="2016224" cy="11849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SLOW START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vzpostavitvi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povezave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cwnd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hitrost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povečujemo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eksponentno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vsak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torej povečamo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 vseh prejetih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torej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dvakratno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 pride do prve izgube se ustavi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zapomni si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prag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je polovica cwnd preden pride do zasičenja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cwnd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 nato nastavi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spet izvajamo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slow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start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 praga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!</a:t>
            </a:r>
          </a:p>
        </p:txBody>
      </p:sp>
      <p:sp>
        <p:nvSpPr>
          <p:cNvPr id="2" name="PoljeZBesedilom 2"/>
          <p:cNvSpPr txBox="1"/>
          <p:nvPr/>
        </p:nvSpPr>
        <p:spPr>
          <a:xfrm>
            <a:off x="188640" y="179512"/>
            <a:ext cx="2952328" cy="11849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TCP KONTROLA ZASIČENJA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 pošiljatelj si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sproti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nastavlja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hitrost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 podlagi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opazovanja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reakcij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omrežju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prejme potrditev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zasičenja 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poveča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hitrost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če se segment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izgubi je zaradi zasičenja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zmanjša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hitrost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žagasto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obliko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hitrosti pošiljanja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uporabljamo okno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cwnd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oziroma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congestion window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pošilja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hitrostjo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minimalno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cwnd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rwnd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cwnd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lahko povečujemo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eksponentno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linearno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se paket izgubi zmanjšamo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cwnd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28" y="303930"/>
            <a:ext cx="1813242" cy="9361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340768" y="1364452"/>
            <a:ext cx="0" cy="1832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186732" y="1979712"/>
            <a:ext cx="162148" cy="153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jeZBesedilom 2"/>
          <p:cNvSpPr txBox="1"/>
          <p:nvPr/>
        </p:nvSpPr>
        <p:spPr>
          <a:xfrm>
            <a:off x="2420888" y="1456480"/>
            <a:ext cx="2736304" cy="7540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IZOGIBANJE ZASIČENJU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 čez prag začnemo povečati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linearno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tako se pragu približujemo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bolj počasi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poteče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kontrola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gre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cwnd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od začetka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dobimo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trikrat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podvojeni ACK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faze hitre obnove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nastavimo prag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cwnd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gre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prag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plus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56" y="161994"/>
            <a:ext cx="2018910" cy="156592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76" y="2295302"/>
            <a:ext cx="4703190" cy="278075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PoljeZBesedilom 2"/>
          <p:cNvSpPr txBox="1"/>
          <p:nvPr/>
        </p:nvSpPr>
        <p:spPr>
          <a:xfrm>
            <a:off x="5373216" y="2020764"/>
            <a:ext cx="1170505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končni avtomat za TCP nadzor zasičenja</a:t>
            </a: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7" name="PoljeZBesedilom 2"/>
          <p:cNvSpPr txBox="1"/>
          <p:nvPr/>
        </p:nvSpPr>
        <p:spPr>
          <a:xfrm>
            <a:off x="188640" y="2767236"/>
            <a:ext cx="1746324" cy="1277273"/>
          </a:xfrm>
          <a:prstGeom prst="rect">
            <a:avLst/>
          </a:prstGeom>
          <a:solidFill>
            <a:srgbClr val="ECBEE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zgodovina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Tahoe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 je osnovna verzija ima samo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počasni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začetek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izogibanje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zasičenju</a:t>
            </a:r>
          </a:p>
          <a:p>
            <a:pPr>
              <a:buSzPct val="110000"/>
            </a:pP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Reno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ima 4 kolesa in havbo. </a:t>
            </a:r>
          </a:p>
          <a:p>
            <a:pPr>
              <a:buSzPct val="110000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 lol sorry dobi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fazo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obnove</a:t>
            </a:r>
          </a:p>
          <a:p>
            <a:pPr>
              <a:buSzPct val="110000"/>
            </a:pP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Vegas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ima dodano zaznavanje sitauacij ki vodijo v zasičenje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linearno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zmanjšuje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hitrost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zasičenju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8" name="PoljeZBesedilom 2"/>
          <p:cNvSpPr txBox="1"/>
          <p:nvPr/>
        </p:nvSpPr>
        <p:spPr>
          <a:xfrm>
            <a:off x="188640" y="4121949"/>
            <a:ext cx="1746324" cy="954107"/>
          </a:xfrm>
          <a:prstGeom prst="rect">
            <a:avLst/>
          </a:prstGeom>
          <a:solidFill>
            <a:srgbClr val="FDD3E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pravičnost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vsaka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sej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 isti povezavi s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kapaciteto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naj bi dobila delež prenosa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/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</a:p>
          <a:p>
            <a:pPr>
              <a:buSzPct val="110000"/>
            </a:pP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več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pošiljateljev v praksi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pravično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deli pasovno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širino</a:t>
            </a:r>
          </a:p>
          <a:p>
            <a:pPr>
              <a:buSzPct val="110000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mehanizem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nadzora zasičenja konvergira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sredinsko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točko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grafa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220072"/>
            <a:ext cx="2612359" cy="18002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PoljeZBesedilom 2"/>
          <p:cNvSpPr txBox="1"/>
          <p:nvPr/>
        </p:nvSpPr>
        <p:spPr>
          <a:xfrm>
            <a:off x="637028" y="5373484"/>
            <a:ext cx="73708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izkoriščenost cele pasovne širine</a:t>
            </a:r>
            <a:endParaRPr lang="pl-PL" sz="5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1" name="PoljeZBesedilom 2"/>
          <p:cNvSpPr txBox="1"/>
          <p:nvPr/>
        </p:nvSpPr>
        <p:spPr>
          <a:xfrm>
            <a:off x="1598244" y="5330934"/>
            <a:ext cx="98338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enakomerna delitev pasovne širine</a:t>
            </a:r>
            <a:endParaRPr lang="pl-PL" sz="5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2" name="PoljeZBesedilom 2"/>
          <p:cNvSpPr txBox="1"/>
          <p:nvPr/>
        </p:nvSpPr>
        <p:spPr>
          <a:xfrm>
            <a:off x="2089938" y="4599002"/>
            <a:ext cx="1080120" cy="415498"/>
          </a:xfrm>
          <a:prstGeom prst="rect">
            <a:avLst/>
          </a:prstGeom>
          <a:solidFill>
            <a:srgbClr val="FDD3E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UDP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 istem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omrežju pa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pravično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tho</a:t>
            </a:r>
          </a:p>
        </p:txBody>
      </p:sp>
      <p:sp>
        <p:nvSpPr>
          <p:cNvPr id="23" name="PoljeZBesedilom 2"/>
          <p:cNvSpPr txBox="1"/>
          <p:nvPr/>
        </p:nvSpPr>
        <p:spPr>
          <a:xfrm>
            <a:off x="2952136" y="5220072"/>
            <a:ext cx="3723314" cy="276999"/>
          </a:xfrm>
          <a:prstGeom prst="rect">
            <a:avLst/>
          </a:prstGeom>
          <a:solidFill>
            <a:srgbClr val="C383A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200" dirty="0" smtClean="0">
                <a:latin typeface="Cascadia Mono SemiBold" pitchFamily="49" charset="0"/>
                <a:cs typeface="Cascadia Mono SemiBold" pitchFamily="49" charset="0"/>
              </a:rPr>
              <a:t>APLIKACIJSKA PLAST</a:t>
            </a:r>
            <a:endParaRPr lang="sl-SI" sz="12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4" name="PoljeZBesedilom 2"/>
          <p:cNvSpPr txBox="1"/>
          <p:nvPr/>
        </p:nvSpPr>
        <p:spPr>
          <a:xfrm>
            <a:off x="2936654" y="5550326"/>
            <a:ext cx="2808313" cy="969496"/>
          </a:xfrm>
          <a:prstGeom prst="rect">
            <a:avLst/>
          </a:prstGeom>
          <a:solidFill>
            <a:srgbClr val="82D8A3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OMREŽNE APLIKACIJE</a:t>
            </a:r>
            <a:endParaRPr lang="sl-SI" sz="4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glavni razlog za povezovanje računalnikov v omrežja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razlikovati moramo med aplikacijo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računalniku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ki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omrežje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aplikacijski protokoli so običajno del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 potrebuje nujno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GUI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graphical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user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interface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email, splet, izmenjava datotek,…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5" name="PoljeZBesedilom 2"/>
          <p:cNvSpPr txBox="1"/>
          <p:nvPr/>
        </p:nvSpPr>
        <p:spPr>
          <a:xfrm>
            <a:off x="5661248" y="5395683"/>
            <a:ext cx="842994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podrobnosti omrežja niso pomembne  programerju, sprogramirati mora aplikacije ki delujejo na različnih operacijskih sistemih</a:t>
            </a:r>
          </a:p>
        </p:txBody>
      </p:sp>
      <p:sp>
        <p:nvSpPr>
          <p:cNvPr id="28" name="PoljeZBesedilom 2"/>
          <p:cNvSpPr txBox="1"/>
          <p:nvPr/>
        </p:nvSpPr>
        <p:spPr>
          <a:xfrm>
            <a:off x="170508" y="7125652"/>
            <a:ext cx="2378512" cy="630942"/>
          </a:xfrm>
          <a:prstGeom prst="rect">
            <a:avLst/>
          </a:prstGeom>
          <a:solidFill>
            <a:srgbClr val="F7F291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lastništvo protokolov:</a:t>
            </a:r>
            <a:endParaRPr lang="sl-SI" sz="4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javni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oziroma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odprti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v-SE" sz="6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HTTP (RFC 2616), SMTP, BitTorrent, specifikacije v dokumentih RFC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lastniški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oziroma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zaprti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6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ni javnih </a:t>
            </a:r>
            <a:r>
              <a:rPr lang="sl-SI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specifikacij in delovanje </a:t>
            </a:r>
            <a:r>
              <a:rPr lang="sl-SI" sz="6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ugotavljamo z obratnim </a:t>
            </a:r>
            <a:r>
              <a:rPr lang="sl-SI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inženiringom npr. Skype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0" name="PoljeZBesedilom 2"/>
          <p:cNvSpPr txBox="1"/>
          <p:nvPr/>
        </p:nvSpPr>
        <p:spPr>
          <a:xfrm>
            <a:off x="65026" y="7860980"/>
            <a:ext cx="1041935" cy="415498"/>
          </a:xfrm>
          <a:prstGeom prst="rect">
            <a:avLst/>
          </a:prstGeom>
          <a:solidFill>
            <a:srgbClr val="F6E45C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aplikacijska sporočila so običajno deljena na več paketov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20" y="6664955"/>
            <a:ext cx="3607314" cy="2260954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PoljeZBesedilom 2"/>
          <p:cNvSpPr txBox="1"/>
          <p:nvPr/>
        </p:nvSpPr>
        <p:spPr>
          <a:xfrm>
            <a:off x="2767091" y="7479961"/>
            <a:ext cx="759275" cy="6309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so običajno berljivi uporabniku</a:t>
            </a:r>
          </a:p>
        </p:txBody>
      </p:sp>
      <p:sp>
        <p:nvSpPr>
          <p:cNvPr id="33" name="PoljeZBesedilom 2"/>
          <p:cNvSpPr txBox="1"/>
          <p:nvPr/>
        </p:nvSpPr>
        <p:spPr>
          <a:xfrm>
            <a:off x="5600299" y="7549911"/>
            <a:ext cx="1075151" cy="415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kako vemo kateri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transportni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uporabiti ?</a:t>
            </a:r>
          </a:p>
        </p:txBody>
      </p:sp>
    </p:spTree>
    <p:extLst>
      <p:ext uri="{BB962C8B-B14F-4D97-AF65-F5344CB8AC3E}">
        <p14:creationId xmlns:p14="http://schemas.microsoft.com/office/powerpoint/2010/main" val="16776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487211" y="4763685"/>
            <a:ext cx="2606115" cy="1987607"/>
            <a:chOff x="210034" y="5000771"/>
            <a:chExt cx="2606115" cy="1987607"/>
          </a:xfrm>
        </p:grpSpPr>
        <p:grpSp>
          <p:nvGrpSpPr>
            <p:cNvPr id="8" name="Group 7"/>
            <p:cNvGrpSpPr/>
            <p:nvPr/>
          </p:nvGrpSpPr>
          <p:grpSpPr>
            <a:xfrm>
              <a:off x="210034" y="5000771"/>
              <a:ext cx="2606115" cy="1987607"/>
              <a:chOff x="210034" y="5000771"/>
              <a:chExt cx="2606115" cy="198760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0034" y="5000771"/>
                <a:ext cx="2605642" cy="1987607"/>
                <a:chOff x="210034" y="5000771"/>
                <a:chExt cx="2605642" cy="1987607"/>
              </a:xfrm>
            </p:grpSpPr>
            <p:pic>
              <p:nvPicPr>
                <p:cNvPr id="4106" name="Picture 10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575" y="5000771"/>
                  <a:ext cx="2603101" cy="7233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4" name="PoljeZBesedilom 2"/>
                <p:cNvSpPr txBox="1"/>
                <p:nvPr/>
              </p:nvSpPr>
              <p:spPr>
                <a:xfrm>
                  <a:off x="1927401" y="5070492"/>
                  <a:ext cx="813482" cy="18466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buSzPct val="110000"/>
                  </a:pPr>
                  <a:r>
                    <a:rPr lang="sl-SI" sz="600" b="1" dirty="0" smtClean="0">
                      <a:latin typeface="Arial" pitchFamily="34" charset="0"/>
                      <a:ea typeface="Malgun Gothic" pitchFamily="34" charset="-127"/>
                      <a:cs typeface="Arial" pitchFamily="34" charset="0"/>
                    </a:rPr>
                    <a:t>vrstica zahtevka</a:t>
                  </a:r>
                  <a:endParaRPr lang="pl-PL" sz="5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endParaRPr>
                </a:p>
              </p:txBody>
            </p:sp>
            <p:sp>
              <p:nvSpPr>
                <p:cNvPr id="25" name="PoljeZBesedilom 2"/>
                <p:cNvSpPr txBox="1"/>
                <p:nvPr/>
              </p:nvSpPr>
              <p:spPr>
                <a:xfrm>
                  <a:off x="1885950" y="5314650"/>
                  <a:ext cx="813482" cy="18466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buSzPct val="110000"/>
                  </a:pPr>
                  <a:r>
                    <a:rPr lang="sl-SI" sz="600" b="1" dirty="0" smtClean="0">
                      <a:latin typeface="Arial" pitchFamily="34" charset="0"/>
                      <a:ea typeface="Malgun Gothic" pitchFamily="34" charset="-127"/>
                      <a:cs typeface="Arial" pitchFamily="34" charset="0"/>
                    </a:rPr>
                    <a:t>vrstice glave</a:t>
                  </a:r>
                  <a:endParaRPr lang="pl-PL" sz="5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endParaRPr>
                </a:p>
              </p:txBody>
            </p:sp>
            <p:pic>
              <p:nvPicPr>
                <p:cNvPr id="4107" name="Picture 1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034" y="5724128"/>
                  <a:ext cx="2605642" cy="1264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7" name="PoljeZBesedilom 2"/>
                <p:cNvSpPr txBox="1"/>
                <p:nvPr/>
              </p:nvSpPr>
              <p:spPr>
                <a:xfrm>
                  <a:off x="2395581" y="6056319"/>
                  <a:ext cx="406741" cy="18466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buSzPct val="110000"/>
                  </a:pPr>
                  <a:r>
                    <a:rPr lang="sl-SI" sz="600" b="1" dirty="0" smtClean="0">
                      <a:latin typeface="Arial" pitchFamily="34" charset="0"/>
                      <a:ea typeface="Malgun Gothic" pitchFamily="34" charset="-127"/>
                      <a:cs typeface="Arial" pitchFamily="34" charset="0"/>
                    </a:rPr>
                    <a:t>glava</a:t>
                  </a:r>
                  <a:endParaRPr lang="pl-PL" sz="5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endParaRPr>
                </a:p>
              </p:txBody>
            </p:sp>
            <p:sp>
              <p:nvSpPr>
                <p:cNvPr id="28" name="PoljeZBesedilom 2"/>
                <p:cNvSpPr txBox="1"/>
                <p:nvPr/>
              </p:nvSpPr>
              <p:spPr>
                <a:xfrm>
                  <a:off x="2353351" y="5711930"/>
                  <a:ext cx="448971" cy="18466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buSzPct val="110000"/>
                  </a:pPr>
                  <a:r>
                    <a:rPr lang="sl-SI" sz="600" b="1" dirty="0" smtClean="0">
                      <a:latin typeface="Arial" pitchFamily="34" charset="0"/>
                      <a:ea typeface="Malgun Gothic" pitchFamily="34" charset="-127"/>
                      <a:cs typeface="Arial" pitchFamily="34" charset="0"/>
                    </a:rPr>
                    <a:t>status</a:t>
                  </a:r>
                  <a:endParaRPr lang="pl-PL" sz="5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endParaRPr>
                </a:p>
              </p:txBody>
            </p:sp>
            <p:sp>
              <p:nvSpPr>
                <p:cNvPr id="29" name="PoljeZBesedilom 2"/>
                <p:cNvSpPr txBox="1"/>
                <p:nvPr/>
              </p:nvSpPr>
              <p:spPr>
                <a:xfrm>
                  <a:off x="696668" y="6671659"/>
                  <a:ext cx="1076148" cy="18466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buSzPct val="110000"/>
                  </a:pPr>
                  <a:r>
                    <a:rPr lang="sl-SI" sz="600" b="1" dirty="0" smtClean="0">
                      <a:latin typeface="Arial" pitchFamily="34" charset="0"/>
                      <a:ea typeface="Malgun Gothic" pitchFamily="34" charset="-127"/>
                      <a:cs typeface="Arial" pitchFamily="34" charset="0"/>
                    </a:rPr>
                    <a:t>telo ki je opcijsko</a:t>
                  </a:r>
                  <a:endParaRPr lang="pl-PL" sz="5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endParaRP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212576" y="5005540"/>
                <a:ext cx="2603573" cy="198283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l-SI"/>
              </a:p>
            </p:txBody>
          </p:sp>
        </p:grpSp>
        <p:sp>
          <p:nvSpPr>
            <p:cNvPr id="34" name="PoljeZBesedilom 2"/>
            <p:cNvSpPr txBox="1"/>
            <p:nvPr/>
          </p:nvSpPr>
          <p:spPr>
            <a:xfrm>
              <a:off x="2093822" y="6585913"/>
              <a:ext cx="677899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solidFill>
                    <a:srgbClr val="DF1607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HTTP ODGOVOR</a:t>
              </a:r>
              <a:endParaRPr lang="sl-SI" sz="600" b="1" dirty="0" smtClean="0">
                <a:solidFill>
                  <a:srgbClr val="DF1607"/>
                </a:solidFill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164" y="2051720"/>
            <a:ext cx="829397" cy="96104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"/>
          <p:cNvSpPr txBox="1"/>
          <p:nvPr/>
        </p:nvSpPr>
        <p:spPr>
          <a:xfrm>
            <a:off x="183108" y="179512"/>
            <a:ext cx="3821956" cy="553998"/>
          </a:xfrm>
          <a:prstGeom prst="rect">
            <a:avLst/>
          </a:prstGeom>
          <a:solidFill>
            <a:srgbClr val="F7F291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arhitekture aplikacij:</a:t>
            </a:r>
            <a:endParaRPr lang="sl-SI" sz="4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odjemalec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ves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dostopen odjemalci pa priključeni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občasno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peer to peer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končni sistemi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direktno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komunicirajo med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seboj, člani lahko nedostopni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mešana arhitektura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na primer Skype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3108" y="792064"/>
            <a:ext cx="5033268" cy="2172311"/>
            <a:chOff x="158700" y="1059577"/>
            <a:chExt cx="5033268" cy="217231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00" y="1259632"/>
              <a:ext cx="5033268" cy="1972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PoljeZBesedilom 2"/>
            <p:cNvSpPr txBox="1"/>
            <p:nvPr/>
          </p:nvSpPr>
          <p:spPr>
            <a:xfrm>
              <a:off x="158700" y="1059577"/>
              <a:ext cx="5032648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zahteve 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aplikacij po storitvah transporta</a:t>
              </a: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r="4165"/>
          <a:stretch/>
        </p:blipFill>
        <p:spPr bwMode="auto">
          <a:xfrm>
            <a:off x="5342583" y="257836"/>
            <a:ext cx="1008112" cy="126850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4267496" y="284372"/>
            <a:ext cx="1038424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izbira transportnega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protokola in zanesljivost dostave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39" y="1403648"/>
            <a:ext cx="936103" cy="93610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oljeZBesedilom 29"/>
          <p:cNvSpPr txBox="1"/>
          <p:nvPr/>
        </p:nvSpPr>
        <p:spPr>
          <a:xfrm>
            <a:off x="212576" y="3131840"/>
            <a:ext cx="6456784" cy="230832"/>
          </a:xfrm>
          <a:prstGeom prst="rect">
            <a:avLst/>
          </a:prstGeom>
          <a:solidFill>
            <a:srgbClr val="E56A61"/>
          </a:solidFill>
        </p:spPr>
        <p:txBody>
          <a:bodyPr wrap="square" rtlCol="0">
            <a:spAutoFit/>
          </a:bodyPr>
          <a:lstStyle/>
          <a:p>
            <a:r>
              <a:rPr lang="sl-SI" sz="900" spc="300" dirty="0" smtClean="0">
                <a:latin typeface="Franklin Gothic Medium" pitchFamily="34" charset="0"/>
                <a:cs typeface="Cascadia Mono SemiBold" pitchFamily="49" charset="0"/>
              </a:rPr>
              <a:t>protokol </a:t>
            </a:r>
            <a:r>
              <a:rPr lang="sl-SI" sz="900" b="1" spc="300" dirty="0" smtClean="0">
                <a:latin typeface="Franklin Gothic Medium" pitchFamily="34" charset="0"/>
                <a:cs typeface="Cascadia Mono SemiBold" pitchFamily="49" charset="0"/>
              </a:rPr>
              <a:t>HTTP</a:t>
            </a:r>
            <a:endParaRPr lang="sl-SI" sz="900" b="1" spc="300" dirty="0">
              <a:latin typeface="Franklin Gothic Medium" pitchFamily="34" charset="0"/>
              <a:cs typeface="Cascadia Mono SemiBold" pitchFamily="49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212576" y="3457972"/>
            <a:ext cx="1704256" cy="9694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QUICK HISTORY LESSON :</a:t>
            </a:r>
            <a:endParaRPr lang="sl-SI" sz="4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pojavi se okoli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1990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revolucionarna aplikacija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dostop do vsebin na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 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oglašuje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iskanja, povezave, grafika, vmesniki,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multimedija</a:t>
            </a:r>
          </a:p>
        </p:txBody>
      </p:sp>
      <p:sp>
        <p:nvSpPr>
          <p:cNvPr id="12" name="PoljeZBesedilom 2"/>
          <p:cNvSpPr txBox="1"/>
          <p:nvPr/>
        </p:nvSpPr>
        <p:spPr>
          <a:xfrm>
            <a:off x="205735" y="4471297"/>
            <a:ext cx="1517700" cy="292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specifikaciji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RFC </a:t>
            </a:r>
            <a:r>
              <a:rPr lang="sl-SI" sz="6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1945 (HTTP 1.0) </a:t>
            </a:r>
            <a:endParaRPr lang="sl-SI" sz="6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6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RFC 2616 (HTTP 1.1)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3" name="PoljeZBesedilom 2"/>
          <p:cNvSpPr txBox="1"/>
          <p:nvPr/>
        </p:nvSpPr>
        <p:spPr>
          <a:xfrm>
            <a:off x="1988840" y="3457972"/>
            <a:ext cx="1872208" cy="12157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DELOVANJE :</a:t>
            </a:r>
            <a:endParaRPr lang="sl-SI" sz="4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odjemalec naslovi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zahteva na </a:t>
            </a:r>
            <a:r>
              <a:rPr lang="sl-SI" sz="800" b="1" dirty="0">
                <a:solidFill>
                  <a:srgbClr val="DF160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vrata</a:t>
            </a:r>
            <a:r>
              <a:rPr lang="sl-SI" sz="800" dirty="0">
                <a:solidFill>
                  <a:srgbClr val="DF160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solidFill>
                  <a:srgbClr val="DF160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80</a:t>
            </a:r>
            <a:r>
              <a:rPr lang="sl-SI" sz="800" dirty="0">
                <a:solidFill>
                  <a:srgbClr val="DF160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HTTP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odgovor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poskrbi za potrditve, ponovitve, vrstni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brez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stanj 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2 tipa sporočil torej </a:t>
            </a:r>
            <a:r>
              <a:rPr lang="sl-SI" sz="800" b="1" dirty="0" smtClean="0">
                <a:solidFill>
                  <a:srgbClr val="DF160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request</a:t>
            </a:r>
            <a:r>
              <a:rPr lang="sl-SI" sz="800" dirty="0" smtClean="0">
                <a:solidFill>
                  <a:srgbClr val="DF160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solidFill>
                  <a:srgbClr val="DF160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response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320" y="3508653"/>
            <a:ext cx="2699107" cy="15149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PoljeZBesedilom 2"/>
          <p:cNvSpPr txBox="1"/>
          <p:nvPr/>
        </p:nvSpPr>
        <p:spPr>
          <a:xfrm>
            <a:off x="5309388" y="3211633"/>
            <a:ext cx="1380120" cy="20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metode 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HTTP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zahtevi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121308" y="5076056"/>
            <a:ext cx="2736692" cy="2145192"/>
            <a:chOff x="3958248" y="5076056"/>
            <a:chExt cx="2736692" cy="2145192"/>
          </a:xfrm>
        </p:grpSpPr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793" y="5076056"/>
              <a:ext cx="2603574" cy="821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PoljeZBesedilom 2"/>
            <p:cNvSpPr txBox="1"/>
            <p:nvPr/>
          </p:nvSpPr>
          <p:spPr>
            <a:xfrm>
              <a:off x="5711863" y="5146267"/>
              <a:ext cx="813482" cy="1846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6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vrstica zahtevka</a:t>
              </a:r>
              <a:endParaRPr lang="pl-PL" sz="5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19" name="PoljeZBesedilom 2"/>
            <p:cNvSpPr txBox="1"/>
            <p:nvPr/>
          </p:nvSpPr>
          <p:spPr>
            <a:xfrm>
              <a:off x="5661248" y="5406983"/>
              <a:ext cx="813482" cy="1846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6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vrstice glave</a:t>
              </a:r>
              <a:endParaRPr lang="pl-PL" sz="5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4105" name="Picture 9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8" r="-1"/>
            <a:stretch/>
          </p:blipFill>
          <p:spPr bwMode="auto">
            <a:xfrm>
              <a:off x="3958248" y="5928741"/>
              <a:ext cx="2533016" cy="12925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958793" y="5076056"/>
              <a:ext cx="2603573" cy="214519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22" name="PoljeZBesedilom 2"/>
            <p:cNvSpPr txBox="1"/>
            <p:nvPr/>
          </p:nvSpPr>
          <p:spPr>
            <a:xfrm>
              <a:off x="5799311" y="6585913"/>
              <a:ext cx="895629" cy="2000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solidFill>
                    <a:srgbClr val="DF1607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HTTP ZAHTEVA</a:t>
              </a:r>
              <a:endParaRPr lang="sl-SI" sz="600" b="1" dirty="0" smtClean="0">
                <a:solidFill>
                  <a:srgbClr val="DF1607"/>
                </a:solidFill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sp>
        <p:nvSpPr>
          <p:cNvPr id="37" name="PoljeZBesedilom 2"/>
          <p:cNvSpPr txBox="1"/>
          <p:nvPr/>
        </p:nvSpPr>
        <p:spPr>
          <a:xfrm>
            <a:off x="162818" y="4835210"/>
            <a:ext cx="1224136" cy="18312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7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VRSTE HTTP POVEZAV </a:t>
            </a:r>
            <a:endParaRPr lang="sl-SI" sz="300" b="1" dirty="0" smtClean="0">
              <a:solidFill>
                <a:srgbClr val="7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nevztrajne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: za vsak prenašani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objek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 vzpostavi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nova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vztrajne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strežnik uporabi isto povezavo za pošiljanje več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objektov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pusti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povezavo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odprto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vztrajne z cevovodom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tekoče pošiljanje več zahtev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naenkrat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brez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čakanja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 prejem prejšnjih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8" name="PoljeZBesedilom 2"/>
          <p:cNvSpPr txBox="1"/>
          <p:nvPr/>
        </p:nvSpPr>
        <p:spPr>
          <a:xfrm>
            <a:off x="2575329" y="6828406"/>
            <a:ext cx="1258462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nevztrajne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2 RTT / objekt</a:t>
            </a:r>
          </a:p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vztrajne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1 RTT / objekt</a:t>
            </a:r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08" y="6859361"/>
            <a:ext cx="720080" cy="210392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85" y="6859361"/>
            <a:ext cx="705292" cy="210392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20"/>
          <a:stretch/>
        </p:blipFill>
        <p:spPr bwMode="auto">
          <a:xfrm>
            <a:off x="1754930" y="6685109"/>
            <a:ext cx="678312" cy="146528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PoljeZBesedilom 2"/>
          <p:cNvSpPr txBox="1"/>
          <p:nvPr/>
        </p:nvSpPr>
        <p:spPr>
          <a:xfrm>
            <a:off x="2482516" y="7264992"/>
            <a:ext cx="2542850" cy="9694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7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PIŠKOTKI</a:t>
            </a:r>
            <a:endParaRPr lang="sl-SI" sz="300" b="1" dirty="0" smtClean="0">
              <a:solidFill>
                <a:srgbClr val="7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HTTP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ne pomni stanja povezav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zato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med seboj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razlikuje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odjemalcev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ne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pomni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zgodovine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nad plastjo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HTTP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ustvari </a:t>
            </a:r>
            <a:r>
              <a:rPr lang="sl-SI" sz="700" b="1" dirty="0">
                <a:solidFill>
                  <a:srgbClr val="FF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sejna</a:t>
            </a:r>
            <a:r>
              <a:rPr lang="sl-SI" sz="700" dirty="0">
                <a:solidFill>
                  <a:srgbClr val="FF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FF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plast</a:t>
            </a:r>
            <a:r>
              <a:rPr lang="sl-SI" sz="700" dirty="0" smtClean="0">
                <a:solidFill>
                  <a:srgbClr val="FF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stanji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problem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varovanje zasebnosti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zato uporabimo piškotke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identifikator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ki ga strežnik dodeli uporabniku in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ga uporabnik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lokalno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shrani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084283" y="7388274"/>
            <a:ext cx="2075139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oljeZBesedilom 2"/>
          <p:cNvSpPr txBox="1"/>
          <p:nvPr/>
        </p:nvSpPr>
        <p:spPr>
          <a:xfrm>
            <a:off x="5195820" y="7159127"/>
            <a:ext cx="1533101" cy="923330"/>
          </a:xfrm>
          <a:prstGeom prst="rect">
            <a:avLst/>
          </a:prstGeom>
          <a:solidFill>
            <a:srgbClr val="FAF58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9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elementi:</a:t>
            </a:r>
            <a:endParaRPr lang="pl-PL" sz="900" b="1" dirty="0">
              <a:solidFill>
                <a:srgbClr val="BC8F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3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 </a:t>
            </a:r>
            <a:endParaRPr lang="sl-SI" sz="1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datoteka z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ID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piškota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shranjena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računalniku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hrani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evidenco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 uporabnikih izdanih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piškotov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ID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piškota dodamo 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glavo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zahteve in odgovora</a:t>
            </a:r>
          </a:p>
        </p:txBody>
      </p:sp>
      <p:sp>
        <p:nvSpPr>
          <p:cNvPr id="44" name="PoljeZBesedilom 2"/>
          <p:cNvSpPr txBox="1"/>
          <p:nvPr/>
        </p:nvSpPr>
        <p:spPr>
          <a:xfrm>
            <a:off x="1743995" y="8316951"/>
            <a:ext cx="328137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7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MEDSTREŽNIK : </a:t>
            </a:r>
            <a:r>
              <a:rPr lang="sl-SI" sz="800" b="1" dirty="0" smtClean="0">
                <a:solidFill>
                  <a:srgbClr val="FF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PROXY</a:t>
            </a:r>
            <a:endParaRPr lang="sl-SI" sz="300" b="1" dirty="0" smtClean="0">
              <a:solidFill>
                <a:srgbClr val="FF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w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eb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cache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proxy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strežnik, navadno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odgovarja na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zahteve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namesto strežnikov, ima svoje kopije spletnih strani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zahteva od pravega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strežnika če kopije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nima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odjemalec mora biti ustrezno konfiguriran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5" name="PoljeZBesedilom 2"/>
          <p:cNvSpPr txBox="1"/>
          <p:nvPr/>
        </p:nvSpPr>
        <p:spPr>
          <a:xfrm>
            <a:off x="5120772" y="8224618"/>
            <a:ext cx="1573692" cy="738664"/>
          </a:xfrm>
          <a:prstGeom prst="rect">
            <a:avLst/>
          </a:prstGeom>
          <a:solidFill>
            <a:srgbClr val="ECBEE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zakaj uporabljamo medstrežnike ?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imajo vlogo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odjemalca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strežnika,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hitrejši odgovor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odjemalcu, 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prometa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dostopni povezavi do javnega omrežja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6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04" y="6035448"/>
            <a:ext cx="3467670" cy="265546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3" descr="https://www.sadev.co.za/files/RestCheatSheet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6"/>
          <a:stretch/>
        </p:blipFill>
        <p:spPr bwMode="auto">
          <a:xfrm>
            <a:off x="260646" y="179512"/>
            <a:ext cx="6396957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6" y="4716016"/>
            <a:ext cx="3096346" cy="189279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71" y="4716016"/>
            <a:ext cx="2992701" cy="12041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oljeZBesedilom 2"/>
          <p:cNvSpPr txBox="1"/>
          <p:nvPr/>
        </p:nvSpPr>
        <p:spPr>
          <a:xfrm>
            <a:off x="2792549" y="4828252"/>
            <a:ext cx="666575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uporaba piškotkov</a:t>
            </a: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" name="PoljeZBesedilom 2"/>
          <p:cNvSpPr txBox="1"/>
          <p:nvPr/>
        </p:nvSpPr>
        <p:spPr>
          <a:xfrm>
            <a:off x="5589240" y="5508104"/>
            <a:ext cx="865299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konfiguracija proxy</a:t>
            </a: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9" name="PoljeZBesedilom 2"/>
          <p:cNvSpPr txBox="1"/>
          <p:nvPr/>
        </p:nvSpPr>
        <p:spPr>
          <a:xfrm>
            <a:off x="3460417" y="6767953"/>
            <a:ext cx="916099" cy="2154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možne situacije</a:t>
            </a: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0" name="PoljeZBesedilom 2"/>
          <p:cNvSpPr txBox="1"/>
          <p:nvPr/>
        </p:nvSpPr>
        <p:spPr>
          <a:xfrm>
            <a:off x="3459124" y="6084168"/>
            <a:ext cx="257908" cy="200055"/>
          </a:xfrm>
          <a:prstGeom prst="rect">
            <a:avLst/>
          </a:prstGeom>
          <a:solidFill>
            <a:srgbClr val="FAF58E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endParaRPr lang="pl-PL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3460417" y="7668344"/>
            <a:ext cx="257908" cy="200055"/>
          </a:xfrm>
          <a:prstGeom prst="rect">
            <a:avLst/>
          </a:prstGeom>
          <a:solidFill>
            <a:srgbClr val="FAF58E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endParaRPr lang="pl-PL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2" name="PoljeZBesedilom 2"/>
          <p:cNvSpPr txBox="1"/>
          <p:nvPr/>
        </p:nvSpPr>
        <p:spPr>
          <a:xfrm>
            <a:off x="3460417" y="8571663"/>
            <a:ext cx="257908" cy="200055"/>
          </a:xfrm>
          <a:prstGeom prst="rect">
            <a:avLst/>
          </a:prstGeom>
          <a:solidFill>
            <a:srgbClr val="FAF58E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endParaRPr lang="pl-PL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3" name="PoljeZBesedilom 29"/>
          <p:cNvSpPr txBox="1"/>
          <p:nvPr/>
        </p:nvSpPr>
        <p:spPr>
          <a:xfrm>
            <a:off x="199938" y="6672530"/>
            <a:ext cx="3001344" cy="230832"/>
          </a:xfrm>
          <a:prstGeom prst="rect">
            <a:avLst/>
          </a:prstGeom>
          <a:solidFill>
            <a:srgbClr val="E56A61"/>
          </a:solidFill>
        </p:spPr>
        <p:txBody>
          <a:bodyPr wrap="square" rtlCol="0">
            <a:spAutoFit/>
          </a:bodyPr>
          <a:lstStyle/>
          <a:p>
            <a:r>
              <a:rPr lang="sl-SI" sz="900" spc="300" dirty="0" smtClean="0">
                <a:latin typeface="Franklin Gothic Medium" pitchFamily="34" charset="0"/>
                <a:cs typeface="Cascadia Mono SemiBold" pitchFamily="49" charset="0"/>
              </a:rPr>
              <a:t>protokol </a:t>
            </a:r>
            <a:r>
              <a:rPr lang="sl-SI" sz="900" b="1" spc="300" dirty="0" smtClean="0">
                <a:latin typeface="Franklin Gothic Medium" pitchFamily="34" charset="0"/>
                <a:cs typeface="Cascadia Mono SemiBold" pitchFamily="49" charset="0"/>
              </a:rPr>
              <a:t>FTP</a:t>
            </a:r>
            <a:endParaRPr lang="sl-SI" sz="900" b="1" spc="300" dirty="0">
              <a:latin typeface="Franklin Gothic Medium" pitchFamily="34" charset="0"/>
              <a:cs typeface="Cascadia Mono SemiBold" pitchFamily="49" charset="0"/>
            </a:endParaRPr>
          </a:p>
        </p:txBody>
      </p:sp>
      <p:sp>
        <p:nvSpPr>
          <p:cNvPr id="14" name="PoljeZBesedilom 2"/>
          <p:cNvSpPr txBox="1"/>
          <p:nvPr/>
        </p:nvSpPr>
        <p:spPr>
          <a:xfrm>
            <a:off x="174725" y="7028876"/>
            <a:ext cx="2997236" cy="6001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BASICS: </a:t>
            </a:r>
            <a:r>
              <a:rPr lang="sl-SI" sz="900" b="1" dirty="0">
                <a:solidFill>
                  <a:srgbClr val="7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F</a:t>
            </a:r>
            <a:r>
              <a:rPr lang="sl-SI" sz="900" b="1" dirty="0" smtClean="0">
                <a:solidFill>
                  <a:srgbClr val="7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ile </a:t>
            </a:r>
            <a:r>
              <a:rPr lang="sl-SI" sz="900" b="1" dirty="0">
                <a:solidFill>
                  <a:srgbClr val="7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</a:t>
            </a:r>
            <a:r>
              <a:rPr lang="sl-SI" sz="900" b="1" dirty="0" smtClean="0">
                <a:solidFill>
                  <a:srgbClr val="7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ransfer </a:t>
            </a:r>
            <a:r>
              <a:rPr lang="sl-SI" sz="900" b="1" dirty="0">
                <a:solidFill>
                  <a:srgbClr val="7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sl-SI" sz="900" b="1" dirty="0" smtClean="0">
                <a:solidFill>
                  <a:srgbClr val="7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rotocol</a:t>
            </a:r>
            <a:endParaRPr lang="sl-SI" sz="400" b="1" dirty="0" smtClean="0">
              <a:solidFill>
                <a:srgbClr val="7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prenos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datotek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 oddaljenega računalnika k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uporabniku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hrani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stanje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povezave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ve kdo je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odjemalec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0"/>
          <a:stretch/>
        </p:blipFill>
        <p:spPr bwMode="auto">
          <a:xfrm>
            <a:off x="179524" y="7738853"/>
            <a:ext cx="3021758" cy="115497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8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188640" y="179512"/>
            <a:ext cx="2304256" cy="17081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DELOVANJE :</a:t>
            </a:r>
            <a:endParaRPr lang="sl-SI" sz="4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ločeni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povezavi na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FTP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vrata </a:t>
            </a:r>
            <a:r>
              <a:rPr lang="sl-SI" sz="800" b="1" dirty="0">
                <a:solidFill>
                  <a:srgbClr val="7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800" dirty="0">
                <a:solidFill>
                  <a:srgbClr val="7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7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21</a:t>
            </a:r>
            <a:r>
              <a:rPr lang="sl-SI" sz="800" dirty="0" smtClean="0">
                <a:solidFill>
                  <a:srgbClr val="7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kontrolna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so ukazi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prenos datotek, uporabniško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 in geslo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menjava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map…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vrata </a:t>
            </a:r>
            <a:r>
              <a:rPr lang="sl-SI" sz="800" b="1" dirty="0">
                <a:solidFill>
                  <a:srgbClr val="7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800" dirty="0">
                <a:solidFill>
                  <a:srgbClr val="7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solidFill>
                  <a:srgbClr val="7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20</a:t>
            </a:r>
            <a:r>
              <a:rPr lang="sl-SI" sz="800" dirty="0">
                <a:solidFill>
                  <a:srgbClr val="7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prenos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 zahtevo odjemalca strežnik odpre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 kateri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prenaša podatke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težava med povezavo strežnik odjemalec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20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če je vmes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požarni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zid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zato vzpostavitev podatkovne povezave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odjemalca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strežniku 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temu rečemo </a:t>
            </a:r>
            <a:r>
              <a:rPr lang="sl-SI" sz="800" b="1" dirty="0" smtClean="0">
                <a:solidFill>
                  <a:srgbClr val="DF160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pasivni način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179512"/>
            <a:ext cx="3846028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oljeZBesedilom 2"/>
          <p:cNvSpPr txBox="1"/>
          <p:nvPr/>
        </p:nvSpPr>
        <p:spPr>
          <a:xfrm>
            <a:off x="5637962" y="1064554"/>
            <a:ext cx="1008112" cy="6617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DF160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sporočila FTP protokola: </a:t>
            </a:r>
            <a:endParaRPr lang="sl-SI" sz="700" b="1" dirty="0" smtClean="0">
              <a:solidFill>
                <a:srgbClr val="DF1607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nadzorna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 uporablja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7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bitne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ASCII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ukaze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" name="PoljeZBesedilom 29"/>
          <p:cNvSpPr txBox="1"/>
          <p:nvPr/>
        </p:nvSpPr>
        <p:spPr>
          <a:xfrm>
            <a:off x="188640" y="1979712"/>
            <a:ext cx="6457434" cy="230832"/>
          </a:xfrm>
          <a:prstGeom prst="rect">
            <a:avLst/>
          </a:prstGeom>
          <a:solidFill>
            <a:srgbClr val="F3C03F"/>
          </a:solidFill>
        </p:spPr>
        <p:txBody>
          <a:bodyPr wrap="square" rtlCol="0">
            <a:spAutoFit/>
          </a:bodyPr>
          <a:lstStyle/>
          <a:p>
            <a:r>
              <a:rPr lang="sl-SI" sz="900" b="1" spc="300" dirty="0" smtClean="0">
                <a:latin typeface="Franklin Gothic Medium" pitchFamily="34" charset="0"/>
                <a:cs typeface="Cascadia Mono SemiBold" pitchFamily="49" charset="0"/>
              </a:rPr>
              <a:t>ELEKTRONSKA POŠTA</a:t>
            </a:r>
            <a:endParaRPr lang="sl-SI" sz="900" b="1" spc="300" dirty="0">
              <a:latin typeface="Franklin Gothic Medium" pitchFamily="34" charset="0"/>
              <a:cs typeface="Cascadia Mono SemiBold" pitchFamily="49" charset="0"/>
            </a:endParaRPr>
          </a:p>
        </p:txBody>
      </p:sp>
      <p:sp>
        <p:nvSpPr>
          <p:cNvPr id="8" name="PoljeZBesedilom 2"/>
          <p:cNvSpPr txBox="1"/>
          <p:nvPr/>
        </p:nvSpPr>
        <p:spPr>
          <a:xfrm>
            <a:off x="175152" y="2339752"/>
            <a:ext cx="2461760" cy="830997"/>
          </a:xfrm>
          <a:prstGeom prst="rect">
            <a:avLst/>
          </a:prstGeom>
          <a:solidFill>
            <a:srgbClr val="FAE19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hitro, poceni in enostavna dostava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priponke, povezave in HTML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poštni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hranijo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poštne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predale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strežniki imajo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izhodno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vrsto sporočil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odjemalski programi so tiskovni ali grafični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 za prenos sporočil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SMTP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98" y="2294642"/>
            <a:ext cx="3802646" cy="101649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oljeZBesedilom 2"/>
          <p:cNvSpPr txBox="1"/>
          <p:nvPr/>
        </p:nvSpPr>
        <p:spPr>
          <a:xfrm>
            <a:off x="3682912" y="3401146"/>
            <a:ext cx="2986448" cy="846386"/>
          </a:xfrm>
          <a:prstGeom prst="rect">
            <a:avLst/>
          </a:prstGeom>
          <a:solidFill>
            <a:srgbClr val="F7F291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SzPct val="110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uporabnik uporabi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odjemalca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sestavi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sporočilo</a:t>
            </a:r>
          </a:p>
          <a:p>
            <a:pPr marL="228600" indent="-228600">
              <a:buSzPct val="110000"/>
              <a:buFont typeface="+mj-lt"/>
              <a:buAutoNum type="arabicPeriod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odjemalec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pošlje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sporočilo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strežniku</a:t>
            </a:r>
          </a:p>
          <a:p>
            <a:pPr marL="228600" indent="-228600">
              <a:buSzPct val="110000"/>
              <a:buFont typeface="+mj-lt"/>
              <a:buAutoNum type="arabicPeriod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shrani sporočilo 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izhodno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vrsto</a:t>
            </a:r>
          </a:p>
          <a:p>
            <a:pPr marL="228600" indent="-228600">
              <a:buSzPct val="110000"/>
              <a:buFont typeface="+mj-lt"/>
              <a:buAutoNum type="arabicPeriod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vzpostavi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povezavo s poštnim strežnikom prejemnika 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prenese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sporočilo</a:t>
            </a:r>
          </a:p>
          <a:p>
            <a:pPr marL="228600" indent="-228600">
              <a:buSzPct val="110000"/>
              <a:buFont typeface="+mj-lt"/>
              <a:buAutoNum type="arabicPeriod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prejemnikov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shrani sporočilo v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pravi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poštni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predal</a:t>
            </a:r>
          </a:p>
          <a:p>
            <a:pPr marL="228600" indent="-228600">
              <a:buSzPct val="110000"/>
              <a:buFont typeface="+mj-lt"/>
              <a:buAutoNum type="arabicPeriod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odjemalski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program za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prenos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branje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sporočila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2" name="PoljeZBesedilom 2"/>
          <p:cNvSpPr txBox="1"/>
          <p:nvPr/>
        </p:nvSpPr>
        <p:spPr>
          <a:xfrm>
            <a:off x="260648" y="3379613"/>
            <a:ext cx="3312368" cy="1000274"/>
          </a:xfrm>
          <a:prstGeom prst="rect">
            <a:avLst/>
          </a:prstGeom>
          <a:solidFill>
            <a:srgbClr val="C9E983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PROTOKOL </a:t>
            </a:r>
            <a:r>
              <a:rPr lang="sl-SI" sz="900" b="1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SMTP: </a:t>
            </a:r>
            <a:r>
              <a:rPr lang="sl-SI" sz="900" b="1" dirty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Simple Mail Transfer Protocol</a:t>
            </a:r>
            <a:endParaRPr lang="sl-SI" sz="800" b="1" dirty="0" smtClean="0">
              <a:solidFill>
                <a:schemeClr val="accent3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star več kot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30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uporablja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vrata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25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ukazi in telo sporočila morata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biti kodirana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7 bitnim ASCII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inarne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priponke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potrebno prekodirati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ASCII 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strani jih zakodiramo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nazaj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binarno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obliko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sporočilo je sestavljeno 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glave, prazne vrstice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telesa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glava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sporočila hrani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sporočilu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401241"/>
              </p:ext>
            </p:extLst>
          </p:nvPr>
        </p:nvGraphicFramePr>
        <p:xfrm>
          <a:off x="241474" y="4499992"/>
          <a:ext cx="4104456" cy="10774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44216"/>
                <a:gridCol w="2160240"/>
              </a:tblGrid>
              <a:tr h="216024">
                <a:tc>
                  <a:txBody>
                    <a:bodyPr/>
                    <a:lstStyle/>
                    <a:p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SMTP</a:t>
                      </a:r>
                      <a:endParaRPr lang="sl-SI" sz="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HTTP</a:t>
                      </a:r>
                      <a:endParaRPr lang="sl-SI" sz="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6024">
                <a:tc>
                  <a:txBody>
                    <a:bodyPr/>
                    <a:lstStyle/>
                    <a:p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PUSH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princip</a:t>
                      </a:r>
                      <a:endParaRPr lang="sl-SI" sz="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PULL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princip</a:t>
                      </a:r>
                      <a:endParaRPr lang="sl-SI" sz="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6024">
                <a:tc>
                  <a:txBody>
                    <a:bodyPr/>
                    <a:lstStyle/>
                    <a:p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bitni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ASCII</a:t>
                      </a:r>
                      <a:r>
                        <a:rPr lang="sl-SI" sz="800" baseline="0" dirty="0" smtClean="0">
                          <a:latin typeface="Arial" pitchFamily="34" charset="0"/>
                          <a:cs typeface="Arial" pitchFamily="34" charset="0"/>
                        </a:rPr>
                        <a:t> nabor</a:t>
                      </a:r>
                      <a:endParaRPr lang="sl-SI" sz="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lahko </a:t>
                      </a:r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binarno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kodiranje</a:t>
                      </a:r>
                      <a:endParaRPr lang="sl-SI" sz="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6024">
                <a:tc>
                  <a:txBody>
                    <a:bodyPr/>
                    <a:lstStyle/>
                    <a:p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več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objektov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lahko v enem sporočilu</a:t>
                      </a:r>
                      <a:endParaRPr lang="sl-SI" sz="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vsak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objekt se pošilja </a:t>
                      </a:r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v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svojem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sporočilu</a:t>
                      </a:r>
                      <a:endParaRPr lang="sl-SI" sz="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4016">
                <a:tc>
                  <a:txBody>
                    <a:bodyPr/>
                    <a:lstStyle/>
                    <a:p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uporablja </a:t>
                      </a:r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vztrajne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povezave </a:t>
                      </a:r>
                      <a:endParaRPr lang="sl-SI" sz="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uporablja </a:t>
                      </a:r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vztrajne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ali </a:t>
                      </a:r>
                      <a:r>
                        <a:rPr lang="sl-SI" sz="800" b="1" dirty="0" smtClean="0">
                          <a:latin typeface="Arial" pitchFamily="34" charset="0"/>
                          <a:cs typeface="Arial" pitchFamily="34" charset="0"/>
                        </a:rPr>
                        <a:t>nevztrajne</a:t>
                      </a:r>
                      <a:r>
                        <a:rPr lang="sl-SI" sz="800" dirty="0" smtClean="0">
                          <a:latin typeface="Arial" pitchFamily="34" charset="0"/>
                          <a:cs typeface="Arial" pitchFamily="34" charset="0"/>
                        </a:rPr>
                        <a:t> povezave</a:t>
                      </a:r>
                      <a:endParaRPr lang="sl-SI" sz="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4" name="PoljeZBesedilom 2"/>
          <p:cNvSpPr txBox="1"/>
          <p:nvPr/>
        </p:nvSpPr>
        <p:spPr>
          <a:xfrm>
            <a:off x="4487918" y="4366815"/>
            <a:ext cx="2253450" cy="877163"/>
          </a:xfrm>
          <a:prstGeom prst="rect">
            <a:avLst/>
          </a:prstGeom>
          <a:solidFill>
            <a:srgbClr val="C9E983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dostop do poštnega predala:</a:t>
            </a:r>
            <a:endParaRPr lang="sl-SI" sz="800" b="1" dirty="0" smtClean="0">
              <a:solidFill>
                <a:schemeClr val="accent3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SMTP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dostava pošte do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POP3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avtentikacijo in prenos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fr-FR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IMAP</a:t>
            </a:r>
            <a:r>
              <a:rPr lang="fr-FR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avtentikacija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prenos, organizacija po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mapah, naprednejše storitve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en-US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HTTP</a:t>
            </a:r>
            <a:r>
              <a:rPr lang="en-US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en-US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Gmail, </a:t>
            </a:r>
            <a:r>
              <a:rPr lang="en-US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Hotmail, Yahoo! </a:t>
            </a:r>
            <a:r>
              <a:rPr lang="en-US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Mail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itd.</a:t>
            </a:r>
            <a:endParaRPr lang="pl-PL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87918" y="5243978"/>
            <a:ext cx="261348" cy="33613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085184" y="5243978"/>
            <a:ext cx="0" cy="33613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18274" y="5248755"/>
            <a:ext cx="192738" cy="18418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oljeZBesedilom 2"/>
          <p:cNvSpPr txBox="1"/>
          <p:nvPr/>
        </p:nvSpPr>
        <p:spPr>
          <a:xfrm>
            <a:off x="249858" y="5664834"/>
            <a:ext cx="2788780" cy="754053"/>
          </a:xfrm>
          <a:prstGeom prst="rect">
            <a:avLst/>
          </a:prstGeom>
          <a:solidFill>
            <a:srgbClr val="FDD3E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POP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Post Office </a:t>
            </a:r>
            <a:r>
              <a:rPr lang="pl-PL" sz="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Protocol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preprost 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omejeno funkcionalnost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vrata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110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3 faze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avtorizacija, prenos sporočil in oznak,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posodabljanje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slabosti: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lokalno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urejanje pošte,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hrani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stanja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med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sejami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4" name="PoljeZBesedilom 2"/>
          <p:cNvSpPr txBox="1"/>
          <p:nvPr/>
        </p:nvSpPr>
        <p:spPr>
          <a:xfrm>
            <a:off x="3126040" y="5663871"/>
            <a:ext cx="2050344" cy="754053"/>
          </a:xfrm>
          <a:prstGeom prst="rect">
            <a:avLst/>
          </a:prstGeom>
          <a:solidFill>
            <a:srgbClr val="FDD3E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IMAP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Internet Mail Access Protocol </a:t>
            </a:r>
            <a:endParaRPr lang="pl-PL" sz="800" b="1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kompleksen in zahtevnejši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večjo funkcionalnost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uporabnik lahko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določi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mape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strežniku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možen prenos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delov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sporočil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obremenitev strežnika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2" name="PoljeZBesedilom 2"/>
          <p:cNvSpPr txBox="1"/>
          <p:nvPr/>
        </p:nvSpPr>
        <p:spPr>
          <a:xfrm>
            <a:off x="5265548" y="5556150"/>
            <a:ext cx="1515163" cy="861774"/>
          </a:xfrm>
          <a:prstGeom prst="rect">
            <a:avLst/>
          </a:prstGeom>
          <a:solidFill>
            <a:srgbClr val="FDD3E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HTTP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brskalnik dostop 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kjerkoli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brezplačni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ponudniki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mape kot 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IMAP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skripte na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HTTP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strežniku komunicirajo s poštnim strežnikom</a:t>
            </a:r>
          </a:p>
        </p:txBody>
      </p:sp>
      <p:sp>
        <p:nvSpPr>
          <p:cNvPr id="33" name="PoljeZBesedilom 29"/>
          <p:cNvSpPr txBox="1"/>
          <p:nvPr/>
        </p:nvSpPr>
        <p:spPr>
          <a:xfrm>
            <a:off x="249858" y="6588224"/>
            <a:ext cx="6457434" cy="2308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sz="900" b="1" spc="300" dirty="0" smtClean="0">
                <a:latin typeface="Bookman Old Style" pitchFamily="18" charset="0"/>
                <a:cs typeface="Calibri" pitchFamily="34" charset="0"/>
              </a:rPr>
              <a:t>imenska storitev</a:t>
            </a:r>
            <a:r>
              <a:rPr lang="sl-SI" sz="900" spc="300" dirty="0" smtClean="0">
                <a:latin typeface="Bookman Old Style" pitchFamily="18" charset="0"/>
                <a:cs typeface="Calibri" pitchFamily="34" charset="0"/>
              </a:rPr>
              <a:t>: </a:t>
            </a:r>
            <a:r>
              <a:rPr lang="sl-SI" sz="900" b="1" spc="300" dirty="0" smtClean="0">
                <a:latin typeface="Bookman Old Style" pitchFamily="18" charset="0"/>
                <a:cs typeface="Calibri" pitchFamily="34" charset="0"/>
              </a:rPr>
              <a:t>DNS</a:t>
            </a:r>
            <a:endParaRPr lang="sl-SI" sz="900" b="1" spc="300" dirty="0">
              <a:latin typeface="Bookman Old Style" pitchFamily="18" charset="0"/>
              <a:cs typeface="Calibri" pitchFamily="34" charset="0"/>
            </a:endParaRPr>
          </a:p>
        </p:txBody>
      </p:sp>
      <p:sp>
        <p:nvSpPr>
          <p:cNvPr id="19" name="PoljeZBesedilom 2"/>
          <p:cNvSpPr txBox="1"/>
          <p:nvPr/>
        </p:nvSpPr>
        <p:spPr>
          <a:xfrm>
            <a:off x="260648" y="6948264"/>
            <a:ext cx="2592288" cy="9694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NAMEN</a:t>
            </a: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:</a:t>
            </a:r>
            <a:endParaRPr lang="sl-SI" sz="4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naprave identificiramo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imenom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številko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DNS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FF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preslika</a:t>
            </a:r>
            <a:r>
              <a:rPr lang="sl-SI" sz="800" dirty="0" smtClean="0">
                <a:solidFill>
                  <a:srgbClr val="FF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imena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naslove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transparentnost: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gre lahko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porazdeljevanje bremena: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porazdeljena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hierarhična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podatkovna zbirka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 za poizvedovanje po zbirki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3" name="PoljeZBesedilom 2"/>
          <p:cNvSpPr txBox="1"/>
          <p:nvPr/>
        </p:nvSpPr>
        <p:spPr>
          <a:xfrm>
            <a:off x="3080538" y="6921986"/>
            <a:ext cx="3330394" cy="1738938"/>
          </a:xfrm>
          <a:prstGeom prst="rect">
            <a:avLst/>
          </a:prstGeom>
          <a:solidFill>
            <a:srgbClr val="88E4A0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hierarhična organizacija:</a:t>
            </a:r>
            <a:endParaRPr lang="sl-SI" sz="800" b="1" dirty="0" smtClean="0">
              <a:solidFill>
                <a:schemeClr val="accent3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če bi imeli en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centralni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 nastali problemi</a:t>
            </a:r>
            <a:endParaRPr lang="pl-PL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enotna točka odpovedi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težko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vzdrževanje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rešitev ni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skalabilna</a:t>
            </a:r>
            <a:r>
              <a:rPr lang="en-US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?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zato naredimo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hierarhična organizacijo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imen strežnikov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povpraševanj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13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korenskih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strežnikov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TDL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top level domain strežniki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generične domene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7 prvotnih in okoli 1500 dodatnih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prvotne: com, edu, gov, mil, org, net, biz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domena za države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255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avtoritativni strežniki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organizacija z javnimi računalniki</a:t>
            </a:r>
            <a:endParaRPr lang="pl-PL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29184" y="7020272"/>
            <a:ext cx="1527808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ljeZBesedilom 2"/>
          <p:cNvSpPr txBox="1"/>
          <p:nvPr/>
        </p:nvSpPr>
        <p:spPr>
          <a:xfrm>
            <a:off x="5954581" y="8164427"/>
            <a:ext cx="762390" cy="200055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primer: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uni-</a:t>
            </a:r>
            <a:r>
              <a:rPr lang="sl-SI" sz="700" dirty="0" err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lj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58" y="7994940"/>
            <a:ext cx="2753008" cy="89624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15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188640" y="179512"/>
            <a:ext cx="2253450" cy="892552"/>
          </a:xfrm>
          <a:prstGeom prst="rect">
            <a:avLst/>
          </a:prstGeom>
          <a:solidFill>
            <a:srgbClr val="C9E983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primer dostopa do ww</a:t>
            </a: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w.ime.com</a:t>
            </a: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:</a:t>
            </a:r>
            <a:endParaRPr lang="sl-SI" sz="7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povpraša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korenski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strežnik po naslovu TLD strežnika za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domeno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.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povpraša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com TLD DNS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naslovu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avtoritativnega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strežnika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povpraša strežnik podjetja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naslovu za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www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com</a:t>
            </a: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3" y="211808"/>
            <a:ext cx="4075505" cy="216024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oljeZBesedilom 2"/>
          <p:cNvSpPr txBox="1"/>
          <p:nvPr/>
        </p:nvSpPr>
        <p:spPr>
          <a:xfrm>
            <a:off x="5494646" y="1992788"/>
            <a:ext cx="1201324" cy="415498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1 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je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rekurzivna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poizvedba,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6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iterativne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poizvedbe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165448" y="1271811"/>
            <a:ext cx="1728192" cy="1000274"/>
          </a:xfrm>
          <a:prstGeom prst="rect">
            <a:avLst/>
          </a:prstGeom>
          <a:solidFill>
            <a:srgbClr val="AEA1E7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REKURZIVNA </a:t>
            </a: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POIZVEDBA:</a:t>
            </a:r>
            <a:endParaRPr lang="sl-SI" sz="7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2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poišče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preslikavo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 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vrne odgovor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razbremenimo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končne kliente komunikacije in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povpraševanja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možnost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centralnega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predpomnenja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lokalnem strežniku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1628799" y="1007234"/>
            <a:ext cx="1872208" cy="569387"/>
          </a:xfrm>
          <a:prstGeom prst="rect">
            <a:avLst/>
          </a:prstGeom>
          <a:solidFill>
            <a:srgbClr val="CEC6F0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ITERATIVNA POIZVEDBA:</a:t>
            </a:r>
            <a:endParaRPr lang="sl-SI" sz="7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2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lahko vrne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odgovor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lahko vrne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naziv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naslednje poizvedovanje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8"/>
          <a:stretch/>
        </p:blipFill>
        <p:spPr bwMode="auto">
          <a:xfrm>
            <a:off x="188640" y="2372048"/>
            <a:ext cx="1343389" cy="1714045"/>
          </a:xfrm>
          <a:prstGeom prst="rect">
            <a:avLst/>
          </a:prstGeom>
          <a:solidFill>
            <a:srgbClr val="CEC6F0"/>
          </a:solidFill>
          <a:ln w="38100">
            <a:solidFill>
              <a:srgbClr val="CEC6F0"/>
            </a:solidFill>
            <a:miter lim="800000"/>
            <a:headEnd/>
            <a:tailEnd/>
          </a:ln>
          <a:effectLst/>
        </p:spPr>
      </p:pic>
      <p:sp>
        <p:nvSpPr>
          <p:cNvPr id="9" name="PoljeZBesedilom 2"/>
          <p:cNvSpPr txBox="1"/>
          <p:nvPr/>
        </p:nvSpPr>
        <p:spPr>
          <a:xfrm>
            <a:off x="1643905" y="2483768"/>
            <a:ext cx="2073127" cy="1631216"/>
          </a:xfrm>
          <a:prstGeom prst="rect">
            <a:avLst/>
          </a:prstGeom>
          <a:solidFill>
            <a:srgbClr val="D092F6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DNS PREDPOMNJENJE: </a:t>
            </a:r>
            <a:r>
              <a:rPr lang="sl-SI" sz="900" i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caching</a:t>
            </a:r>
            <a:endParaRPr lang="sl-SI" sz="800" i="1" dirty="0" smtClean="0">
              <a:solidFill>
                <a:schemeClr val="accent4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DNS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strežnik si lahko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zapomni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prejete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odgovore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dosežemo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hitrejši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odziv 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dosežemo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prometa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omrežju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je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pomembno ker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DNS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povzroča del čakanja pri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HTTP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zahtevkih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zapomni si lahko tudi naslove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TLD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strežnikov, tako razbremenimo korenski strežnik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možna tarča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napadov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0" name="PoljeZBesedilom 2"/>
          <p:cNvSpPr txBox="1"/>
          <p:nvPr/>
        </p:nvSpPr>
        <p:spPr>
          <a:xfrm>
            <a:off x="1998444" y="1646540"/>
            <a:ext cx="887287" cy="692497"/>
          </a:xfrm>
          <a:prstGeom prst="rect">
            <a:avLst/>
          </a:prstGeom>
          <a:solidFill>
            <a:srgbClr val="F890F3"/>
          </a:solidFill>
          <a:ln w="3175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B51B1B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ZAPIS DNS:</a:t>
            </a:r>
            <a:endParaRPr lang="sl-SI" sz="800" i="1" dirty="0" smtClean="0">
              <a:solidFill>
                <a:srgbClr val="B51B1B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2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Name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Value</a:t>
            </a:r>
          </a:p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Type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4 tipi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TTL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čas veljavnosti zapisa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3789040" y="2473415"/>
            <a:ext cx="2906930" cy="1338828"/>
          </a:xfrm>
          <a:prstGeom prst="rect">
            <a:avLst/>
          </a:prstGeom>
          <a:solidFill>
            <a:srgbClr val="F890F3"/>
          </a:solidFill>
          <a:ln w="3175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B51B1B"/>
                </a:solidFill>
                <a:latin typeface="Bahnschrift SemiBold" pitchFamily="34" charset="0"/>
                <a:ea typeface="Malgun Gothic" pitchFamily="34" charset="-127"/>
                <a:cs typeface="Arial" pitchFamily="34" charset="0"/>
              </a:rPr>
              <a:t>kaj nam pove Type v zapisu?</a:t>
            </a:r>
            <a:endParaRPr lang="sl-SI" sz="800" i="1" dirty="0" smtClean="0">
              <a:solidFill>
                <a:srgbClr val="B51B1B"/>
              </a:solidFill>
              <a:latin typeface="Bahnschrift SemiBold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2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adress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Name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ime računalnika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Value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pa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IP številka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ti zapisi so sthanjeni v avtoritativnih strežnikih za svoje gostitelje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AAAA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isto kakor A vendar imamo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IPv6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NS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name server,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Name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pl-PL" sz="700" dirty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ime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domene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Value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ime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avtoritativnega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DNS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strežnika, ti zapisi običajno v TLD strežnikih za iskanje avtoritativnega strežnika neke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CNAME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canonical name,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Name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nek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alias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Value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pravo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kanonično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ime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MX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mail exchange,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Name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alias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poštnega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strežnika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Value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pravo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ime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poštnega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solidFill>
                  <a:srgbClr val="B51B1B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strežnika</a:t>
            </a:r>
            <a:endParaRPr lang="sl-SI" sz="700" b="1" dirty="0" smtClean="0">
              <a:solidFill>
                <a:srgbClr val="B51B1B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8" y="4229720"/>
            <a:ext cx="4119136" cy="211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oljeZBesedilom 2"/>
          <p:cNvSpPr txBox="1"/>
          <p:nvPr/>
        </p:nvSpPr>
        <p:spPr>
          <a:xfrm>
            <a:off x="3783806" y="3853374"/>
            <a:ext cx="2912164" cy="523220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protokol DNS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UDP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vrata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53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strežnik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hrani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stanja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skrbi za ponovno pošiljanje, polje ima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16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povezuje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odgovore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DNSSEC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razširitev ki zagotavlja večjo varnost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4" name="PoljeZBesedilom 2"/>
          <p:cNvSpPr txBox="1"/>
          <p:nvPr/>
        </p:nvSpPr>
        <p:spPr>
          <a:xfrm>
            <a:off x="3778076" y="4410419"/>
            <a:ext cx="2912164" cy="630942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novi DNS vnosi: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podjetje registrira domeno 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registrarju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posreduje mu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imena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številke svojih avtoritativnih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strežnikov, nato mu registrar dopolni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bazo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TLD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v avtoritativni strežnik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vnesemo zapis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tipa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za spletni strežnik,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MX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zapis za</a:t>
            </a:r>
          </a:p>
          <a:p>
            <a:pPr>
              <a:buSzPct val="110000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poštni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domene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5" name="PoljeZBesedilom 2"/>
          <p:cNvSpPr txBox="1"/>
          <p:nvPr/>
        </p:nvSpPr>
        <p:spPr>
          <a:xfrm>
            <a:off x="4365104" y="5097303"/>
            <a:ext cx="2018804" cy="600164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dopolnitev baze TLD strežnikov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domeno </a:t>
            </a:r>
            <a:r>
              <a:rPr lang="sl-SI" sz="700" dirty="0" smtClean="0">
                <a:solidFill>
                  <a:srgbClr val="C00000"/>
                </a:solidFill>
                <a:latin typeface="Courier Prime" pitchFamily="49" charset="-18"/>
                <a:ea typeface="Malgun Gothic" pitchFamily="34" charset="-127"/>
                <a:cs typeface="Arial" pitchFamily="34" charset="0"/>
              </a:rPr>
              <a:t>www.mojafirma.com</a:t>
            </a:r>
          </a:p>
          <a:p>
            <a:pPr>
              <a:buSzPct val="110000"/>
            </a:pPr>
            <a:endParaRPr lang="sl-SI" sz="700" b="1" dirty="0" smtClean="0">
              <a:latin typeface="Courier Prime" pitchFamily="49" charset="-18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600" dirty="0">
                <a:latin typeface="Courier Prime" pitchFamily="49" charset="-18"/>
                <a:ea typeface="Microsoft YaHei Light" pitchFamily="34" charset="-122"/>
              </a:rPr>
              <a:t>(mojafirma.com, dns1.mojafirma.com, NS) </a:t>
            </a:r>
            <a:endParaRPr lang="sl-SI" sz="600" dirty="0" smtClean="0">
              <a:latin typeface="Courier Prime" pitchFamily="49" charset="-18"/>
              <a:ea typeface="Microsoft YaHei Light" pitchFamily="34" charset="-122"/>
            </a:endParaRPr>
          </a:p>
          <a:p>
            <a:pPr>
              <a:buSzPct val="110000"/>
            </a:pPr>
            <a:r>
              <a:rPr lang="sl-SI" sz="600" dirty="0" smtClean="0">
                <a:latin typeface="Courier Prime" pitchFamily="49" charset="-18"/>
                <a:ea typeface="Microsoft YaHei Light" pitchFamily="34" charset="-122"/>
              </a:rPr>
              <a:t>(</a:t>
            </a:r>
            <a:r>
              <a:rPr lang="sl-SI" sz="600" dirty="0">
                <a:latin typeface="Courier Prime" pitchFamily="49" charset="-18"/>
                <a:ea typeface="Microsoft YaHei Light" pitchFamily="34" charset="-122"/>
              </a:rPr>
              <a:t>dns1.mojafirma.com, 212.212.212.1, A) </a:t>
            </a:r>
            <a:endParaRPr lang="sl-SI" sz="500" dirty="0" smtClean="0">
              <a:solidFill>
                <a:srgbClr val="C00000"/>
              </a:solidFill>
              <a:latin typeface="Courier Prime" pitchFamily="49" charset="-18"/>
              <a:ea typeface="Microsoft YaHei Light" pitchFamily="34" charset="-122"/>
              <a:cs typeface="Arial" pitchFamily="34" charset="0"/>
            </a:endParaRPr>
          </a:p>
        </p:txBody>
      </p:sp>
      <p:sp>
        <p:nvSpPr>
          <p:cNvPr id="16" name="PoljeZBesedilom 29"/>
          <p:cNvSpPr txBox="1"/>
          <p:nvPr/>
        </p:nvSpPr>
        <p:spPr>
          <a:xfrm>
            <a:off x="4392043" y="5796136"/>
            <a:ext cx="2303928" cy="2308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sz="900" b="1" spc="300" dirty="0" smtClean="0">
                <a:latin typeface="Arial Narrow" pitchFamily="34" charset="0"/>
                <a:cs typeface="Calibri" pitchFamily="34" charset="0"/>
              </a:rPr>
              <a:t>P2P STORITVE</a:t>
            </a:r>
            <a:endParaRPr lang="sl-SI" sz="900" b="1" spc="300" dirty="0">
              <a:latin typeface="Arial Narrow" pitchFamily="34" charset="0"/>
              <a:cs typeface="Calibri" pitchFamily="34" charset="0"/>
            </a:endParaRPr>
          </a:p>
        </p:txBody>
      </p:sp>
      <p:sp>
        <p:nvSpPr>
          <p:cNvPr id="17" name="PoljeZBesedilom 2"/>
          <p:cNvSpPr txBox="1"/>
          <p:nvPr/>
        </p:nvSpPr>
        <p:spPr>
          <a:xfrm>
            <a:off x="4392043" y="6156176"/>
            <a:ext cx="2248365" cy="1877437"/>
          </a:xfrm>
          <a:prstGeom prst="rect">
            <a:avLst/>
          </a:prstGeom>
          <a:solidFill>
            <a:srgbClr val="B1E9D4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ARHITEKTURA 2P2</a:t>
            </a:r>
            <a:endParaRPr lang="sl-SI" sz="800" i="1" dirty="0" smtClean="0">
              <a:solidFill>
                <a:schemeClr val="accent4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bi bil nenehno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prižgan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izmenjava podatkov med poljubnima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končnima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sistemoma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odjemalci sodelujejo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potrebi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pri priklopu menjajo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naslov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problemi so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varnost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iniciativnost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pri sodelovanju ter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NAT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klient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čas prenosa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linearno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narašča s številom odjemalcev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2P2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čas prenosa je krajši ker poteka tudi med klienti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zato večja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skalabilnost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27" y="6458345"/>
            <a:ext cx="2195958" cy="157526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PoljeZBesedilom 2"/>
          <p:cNvSpPr txBox="1"/>
          <p:nvPr/>
        </p:nvSpPr>
        <p:spPr>
          <a:xfrm>
            <a:off x="223021" y="6333156"/>
            <a:ext cx="1775423" cy="1677382"/>
          </a:xfrm>
          <a:prstGeom prst="rect">
            <a:avLst/>
          </a:prstGeom>
          <a:solidFill>
            <a:srgbClr val="F9EDC3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BitTorrent</a:t>
            </a:r>
            <a:r>
              <a:rPr lang="sl-SI" sz="9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:</a:t>
            </a: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sosede vpraša po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razpoložljivih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koščkih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datotek 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zahteva najprej tiste manjkajoče ki so med sosedi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najbolj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redki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opazujemo hitrost prejemanja od sosedov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zagotavlja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pravičnost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pošiljamo jim koščke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sorazmerno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visoko hitrostjo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odjemalec lahko po prejemu datoteke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ostane ali odide, sebično tho, guys nimamo usi za netflix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aplikacijska sporočila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imajo kontrolna bita za status odjemalca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3980" y="8057686"/>
            <a:ext cx="1794464" cy="954107"/>
            <a:chOff x="692697" y="7713493"/>
            <a:chExt cx="1872206" cy="954107"/>
          </a:xfrm>
        </p:grpSpPr>
        <p:sp>
          <p:nvSpPr>
            <p:cNvPr id="20" name="PoljeZBesedilom 2"/>
            <p:cNvSpPr txBox="1"/>
            <p:nvPr/>
          </p:nvSpPr>
          <p:spPr>
            <a:xfrm>
              <a:off x="692697" y="7713493"/>
              <a:ext cx="1872206" cy="954107"/>
            </a:xfrm>
            <a:prstGeom prst="rect">
              <a:avLst/>
            </a:prstGeom>
            <a:solidFill>
              <a:srgbClr val="FAF58E"/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STATUS: </a:t>
              </a:r>
            </a:p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statusa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choked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in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interested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 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začetku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je stanje 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vsake povezave pri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odjemalcu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choked</a:t>
              </a:r>
            </a:p>
            <a:p>
              <a:pPr>
                <a:buSzPct val="110000"/>
              </a:pP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pretok podatkov se izvaja, kadar je eden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zainteresiran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, drugi pa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ni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zamašen</a:t>
              </a:r>
            </a:p>
            <a:p>
              <a:pPr>
                <a:buSzPct val="110000"/>
              </a:pP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namen zastavice za zamašitev: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nadzor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zasičenja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preko različnih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TCP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povezav</a:t>
              </a:r>
            </a:p>
          </p:txBody>
        </p:sp>
        <p:pic>
          <p:nvPicPr>
            <p:cNvPr id="2055" name="Picture 7" descr="C:\Users\A\AppData\Local\Microsoft\Windows\INetCache\IE\73141WAG\1-2-wink-emoji-png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439" y="7809844"/>
              <a:ext cx="145639" cy="14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PoljeZBesedilom 2"/>
          <p:cNvSpPr txBox="1"/>
          <p:nvPr/>
        </p:nvSpPr>
        <p:spPr>
          <a:xfrm>
            <a:off x="2088627" y="8120203"/>
            <a:ext cx="2780533" cy="661720"/>
          </a:xfrm>
          <a:prstGeom prst="rect">
            <a:avLst/>
          </a:prstGeom>
          <a:solidFill>
            <a:srgbClr val="F9EDC3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Skype</a:t>
            </a:r>
            <a:r>
              <a:rPr lang="sl-SI" sz="9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:</a:t>
            </a: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lastniški aplikacijski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 torej so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podrobnosti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neznane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nekatere pridobimo 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obratnimi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inžiniringom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 za prijavo preverja podatke o uporabnikih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nadzorna vozlišča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supernodes</a:t>
            </a:r>
          </a:p>
        </p:txBody>
      </p:sp>
      <p:sp>
        <p:nvSpPr>
          <p:cNvPr id="27" name="PoljeZBesedilom 2"/>
          <p:cNvSpPr txBox="1"/>
          <p:nvPr/>
        </p:nvSpPr>
        <p:spPr>
          <a:xfrm>
            <a:off x="5013176" y="8189453"/>
            <a:ext cx="1512168" cy="630942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SUPERNODES: </a:t>
            </a: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hranijo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preslikave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uporabniškega imena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skrbijo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povezovanje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med uporabniki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63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260648" y="197658"/>
            <a:ext cx="238533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PREMOSTITVENA VOZLIŠČA</a:t>
            </a:r>
            <a:endParaRPr lang="sl-SI" sz="800" i="1" dirty="0" smtClean="0">
              <a:solidFill>
                <a:schemeClr val="accent3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NAT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povzroča težave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P2P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arhitekturah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odjemalci ne morejo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direktno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kontaktirati odjemalca za prehodom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NAT 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659608" y="532597"/>
            <a:ext cx="162148" cy="153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jeZBesedilom 2"/>
          <p:cNvSpPr txBox="1"/>
          <p:nvPr/>
        </p:nvSpPr>
        <p:spPr>
          <a:xfrm>
            <a:off x="2852936" y="197658"/>
            <a:ext cx="3672408" cy="8617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rešitev:</a:t>
            </a:r>
            <a:endParaRPr lang="sl-SI" sz="8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odjemalca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vzpostavita zvezo preko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svojih nadzornih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NB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1 2 3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NB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izbereta tretje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premostitveno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relay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nadzorno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NR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it-IT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it-IT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it-IT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it-IT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vzpostavita sejo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 tem vozliščem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ker sta odjemalca prva vzpostavila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zvezo lahko prejemata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dohodni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promet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premostitvenega vozlišča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4 5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vozlišče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poskuša zagotoviti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neposredno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povezavo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odjemalcema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6</a:t>
            </a:r>
            <a:endParaRPr lang="sl-SI" sz="7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736" y="1161108"/>
            <a:ext cx="2582986" cy="249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oljeZBesedilom 2"/>
          <p:cNvSpPr txBox="1"/>
          <p:nvPr/>
        </p:nvSpPr>
        <p:spPr>
          <a:xfrm>
            <a:off x="260648" y="965646"/>
            <a:ext cx="2160240" cy="276999"/>
          </a:xfrm>
          <a:prstGeom prst="rect">
            <a:avLst/>
          </a:prstGeom>
          <a:solidFill>
            <a:srgbClr val="91BCEB"/>
          </a:solidFill>
        </p:spPr>
        <p:txBody>
          <a:bodyPr wrap="square" rtlCol="0">
            <a:spAutoFit/>
          </a:bodyPr>
          <a:lstStyle/>
          <a:p>
            <a:r>
              <a:rPr lang="sl-SI" sz="1200" dirty="0" smtClean="0">
                <a:latin typeface="Cascadia Mono SemiBold" pitchFamily="49" charset="0"/>
                <a:cs typeface="Cascadia Mono SemiBold" pitchFamily="49" charset="0"/>
              </a:rPr>
              <a:t>PREDSTAVITVENA PLAST</a:t>
            </a:r>
            <a:endParaRPr lang="sl-SI" sz="12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2564904" y="1104146"/>
            <a:ext cx="1975396" cy="1031051"/>
          </a:xfrm>
          <a:prstGeom prst="rect">
            <a:avLst/>
          </a:prstGeom>
          <a:solidFill>
            <a:srgbClr val="FCDF8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B3670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APLIKACIJSKE STORITVE:</a:t>
            </a:r>
            <a:endParaRPr lang="sl-SI" sz="800" b="1" dirty="0" smtClean="0">
              <a:solidFill>
                <a:srgbClr val="B3670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delovati morajo v skladu s tehnološko infrastrukturo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aplikacija potrebuje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podporne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storitve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OSI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modelu ležijo med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plastjo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omrežjem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podporne storitve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predstavitvena plas in sejna plast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8" name="Elbow Connector 7"/>
          <p:cNvCxnSpPr>
            <a:stCxn id="6" idx="2"/>
          </p:cNvCxnSpPr>
          <p:nvPr/>
        </p:nvCxnSpPr>
        <p:spPr>
          <a:xfrm rot="16200000" flipH="1">
            <a:off x="1840578" y="742835"/>
            <a:ext cx="80500" cy="1080120"/>
          </a:xfrm>
          <a:prstGeom prst="bentConnector2">
            <a:avLst/>
          </a:prstGeom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jeZBesedilom 2"/>
          <p:cNvSpPr txBox="1"/>
          <p:nvPr/>
        </p:nvSpPr>
        <p:spPr>
          <a:xfrm>
            <a:off x="260648" y="1427311"/>
            <a:ext cx="2121210" cy="707886"/>
          </a:xfrm>
          <a:prstGeom prst="rect">
            <a:avLst/>
          </a:prstGeom>
          <a:solidFill>
            <a:srgbClr val="B1E9D4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predstavitev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različni sistemi predstavljajo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binarne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tipe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 različen način, uporaba sintakse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ASN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zmanjša število vseh možnih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preslikav</a:t>
            </a:r>
            <a:endParaRPr lang="sl-SI" sz="8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5" name="PoljeZBesedilom 2"/>
          <p:cNvSpPr txBox="1"/>
          <p:nvPr/>
        </p:nvSpPr>
        <p:spPr>
          <a:xfrm>
            <a:off x="260648" y="2270144"/>
            <a:ext cx="2121210" cy="707886"/>
          </a:xfrm>
          <a:prstGeom prst="rect">
            <a:avLst/>
          </a:prstGeom>
          <a:solidFill>
            <a:srgbClr val="B1E9D4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predstavitev alfanumeričnih znakov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znaki so predstavljeni s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številkami po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kodnem sistemu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potrebno zagotoviti, da se prenašajo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pravi znaki</a:t>
            </a:r>
            <a:endParaRPr lang="sl-SI" sz="8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6" name="PoljeZBesedilom 2"/>
          <p:cNvSpPr txBox="1"/>
          <p:nvPr/>
        </p:nvSpPr>
        <p:spPr>
          <a:xfrm>
            <a:off x="2492896" y="2268079"/>
            <a:ext cx="1368151" cy="707886"/>
          </a:xfrm>
          <a:prstGeom prst="rect">
            <a:avLst/>
          </a:prstGeom>
          <a:solidFill>
            <a:srgbClr val="B1E9D4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stiskanje podatkov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zmanjšanje velikosti podatkov in s tem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pohitritev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prenosa </a:t>
            </a:r>
            <a:endParaRPr lang="sl-SI" sz="8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7" name="PoljeZBesedilom 2"/>
          <p:cNvSpPr txBox="1"/>
          <p:nvPr/>
        </p:nvSpPr>
        <p:spPr>
          <a:xfrm>
            <a:off x="260647" y="3059832"/>
            <a:ext cx="3600399" cy="338554"/>
          </a:xfrm>
          <a:prstGeom prst="rect">
            <a:avLst/>
          </a:prstGeom>
          <a:solidFill>
            <a:srgbClr val="B1E9D4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zaščita podatkov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varnostni mehanizem, ki omogoča vpeljavo zaupnosti v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komunikacijo,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kriptiranje</a:t>
            </a:r>
            <a:endParaRPr lang="sl-SI" sz="8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7" y="3599644"/>
            <a:ext cx="3600400" cy="212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PoljeZBesedilom 2"/>
          <p:cNvSpPr txBox="1"/>
          <p:nvPr/>
        </p:nvSpPr>
        <p:spPr>
          <a:xfrm>
            <a:off x="3943350" y="3779912"/>
            <a:ext cx="2651372" cy="276999"/>
          </a:xfrm>
          <a:prstGeom prst="rect">
            <a:avLst/>
          </a:prstGeom>
          <a:solidFill>
            <a:srgbClr val="F8E452"/>
          </a:solidFill>
        </p:spPr>
        <p:txBody>
          <a:bodyPr wrap="square" rtlCol="0">
            <a:spAutoFit/>
          </a:bodyPr>
          <a:lstStyle/>
          <a:p>
            <a:r>
              <a:rPr lang="sl-SI" sz="1200" dirty="0" smtClean="0">
                <a:latin typeface="Cascadia Mono SemiBold" pitchFamily="49" charset="0"/>
                <a:cs typeface="Cascadia Mono SemiBold" pitchFamily="49" charset="0"/>
              </a:rPr>
              <a:t>SEJNA PLAST</a:t>
            </a:r>
            <a:endParaRPr lang="sl-SI" sz="12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21" name="PoljeZBesedilom 2"/>
          <p:cNvSpPr txBox="1"/>
          <p:nvPr/>
        </p:nvSpPr>
        <p:spPr>
          <a:xfrm>
            <a:off x="3944342" y="4200177"/>
            <a:ext cx="2661666" cy="1200329"/>
          </a:xfrm>
          <a:prstGeom prst="rect">
            <a:avLst/>
          </a:prstGeom>
          <a:solidFill>
            <a:srgbClr val="EAF8A2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naloge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vzpostavljanje, rušenje, vzdrževanje sej med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aplikacijama oziroma nasplošno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dialog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med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aplikacijama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>
              <a:buSzPct val="110000"/>
            </a:pPr>
            <a:endParaRPr lang="pl-PL" sz="8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 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odgovornost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obnovitvene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točke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oziroma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checkpoints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seje in obnovo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oziroma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recovery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če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seja ne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uspe</a:t>
            </a:r>
          </a:p>
          <a:p>
            <a:pPr marL="228600" indent="-228600">
              <a:buSzPct val="110000"/>
              <a:buFont typeface="Arial" pitchFamily="34" charset="0"/>
              <a:buChar char=" "/>
            </a:pPr>
            <a:endParaRPr lang="pl-PL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 "/>
            </a:pP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sinhronizacija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iz različnih tokov in virov</a:t>
            </a:r>
            <a:endParaRPr lang="pl-PL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2" name="PoljeZBesedilom 2"/>
          <p:cNvSpPr txBox="1"/>
          <p:nvPr/>
        </p:nvSpPr>
        <p:spPr>
          <a:xfrm>
            <a:off x="3514972" y="5504407"/>
            <a:ext cx="3116758" cy="584775"/>
          </a:xfrm>
          <a:prstGeom prst="rect">
            <a:avLst/>
          </a:prstGeom>
          <a:solidFill>
            <a:srgbClr val="EAF8A2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</a:p>
          <a:p>
            <a:pPr marL="228600" indent="-228600">
              <a:buSzPct val="110000"/>
              <a:buFont typeface="Arial" pitchFamily="34" charset="0"/>
              <a:buChar char=" "/>
            </a:pP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H.245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Call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Control Protocol for Multimedia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Communication </a:t>
            </a:r>
          </a:p>
          <a:p>
            <a:pPr marL="228600" indent="-228600">
              <a:buSzPct val="110000"/>
              <a:buFont typeface="Arial" pitchFamily="34" charset="0"/>
              <a:buChar char=" "/>
            </a:pP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RTCP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Real-time Transport Control Protocol </a:t>
            </a:r>
          </a:p>
          <a:p>
            <a:pPr marL="228600" indent="-228600">
              <a:buSzPct val="110000"/>
              <a:buFont typeface="Arial" pitchFamily="34" charset="0"/>
              <a:buChar char=" "/>
            </a:pP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SCP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Session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Control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Protocol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374" y="6264121"/>
            <a:ext cx="2899001" cy="104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PoljeZBesedilom 2"/>
          <p:cNvSpPr txBox="1"/>
          <p:nvPr/>
        </p:nvSpPr>
        <p:spPr>
          <a:xfrm>
            <a:off x="5309579" y="5956344"/>
            <a:ext cx="1401948" cy="307777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možni odnosi med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transportno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sejno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plastjo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96649" y="3491880"/>
            <a:ext cx="3528393" cy="0"/>
          </a:xfrm>
          <a:prstGeom prst="line">
            <a:avLst/>
          </a:prstGeom>
          <a:ln w="28575">
            <a:solidFill>
              <a:srgbClr val="F8E45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oljeZBesedilom 29"/>
          <p:cNvSpPr txBox="1"/>
          <p:nvPr/>
        </p:nvSpPr>
        <p:spPr>
          <a:xfrm>
            <a:off x="260646" y="5802455"/>
            <a:ext cx="3168353" cy="307777"/>
          </a:xfrm>
          <a:prstGeom prst="rect">
            <a:avLst/>
          </a:prstGeom>
          <a:solidFill>
            <a:srgbClr val="37A37A"/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KRIPTOGRAFIJA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30" name="PoljeZBesedilom 2"/>
          <p:cNvSpPr txBox="1"/>
          <p:nvPr/>
        </p:nvSpPr>
        <p:spPr>
          <a:xfrm>
            <a:off x="267122" y="6228184"/>
            <a:ext cx="3422267" cy="10926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OMREŽNA VARNOST:</a:t>
            </a:r>
            <a:endParaRPr lang="sl-SI" sz="900" dirty="0" smtClean="0">
              <a:solidFill>
                <a:schemeClr val="accent3">
                  <a:lumMod val="50000"/>
                </a:schemeClr>
              </a:solidFill>
              <a:latin typeface="Franklin Gothic Demi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zaupnost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samo pošiljatelj in prejemnik naj bi lahko brala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sporočilo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integriteta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želimo da sporočilo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med prenosom ni bilo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spremenjeno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identifikacija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avtentikacija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 in prejemnik želita preveriti in potrditi medsebojni identiteti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varnost v praksi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operativna varnost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so naprave: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požarni zidovi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sistemi za zaznavanje udorov…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varnost je potrebna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vseh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plasteh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40471" y="7320791"/>
            <a:ext cx="3774193" cy="1532180"/>
            <a:chOff x="153132" y="6951458"/>
            <a:chExt cx="3774193" cy="1532180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20688" y="6953617"/>
              <a:ext cx="0" cy="210671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PoljeZBesedilom 2"/>
            <p:cNvSpPr txBox="1"/>
            <p:nvPr/>
          </p:nvSpPr>
          <p:spPr>
            <a:xfrm>
              <a:off x="332656" y="7236295"/>
              <a:ext cx="900103" cy="523220"/>
            </a:xfrm>
            <a:prstGeom prst="rect">
              <a:avLst/>
            </a:prstGeom>
            <a:solidFill>
              <a:srgbClr val="BDF888"/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prisluškovanje: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prestrezanje sporočil, to je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pasivni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napad</a:t>
              </a: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1556792" y="6953617"/>
              <a:ext cx="0" cy="210671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PoljeZBesedilom 2"/>
            <p:cNvSpPr txBox="1"/>
            <p:nvPr/>
          </p:nvSpPr>
          <p:spPr>
            <a:xfrm>
              <a:off x="153132" y="7916195"/>
              <a:ext cx="1168121" cy="307777"/>
            </a:xfrm>
            <a:prstGeom prst="rect">
              <a:avLst/>
            </a:prstGeom>
            <a:solidFill>
              <a:srgbClr val="BDF888"/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spreminjanje sporočil: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to je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aktivni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napad</a:t>
              </a: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2740682" y="6951459"/>
              <a:ext cx="0" cy="210671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oljeZBesedilom 2"/>
            <p:cNvSpPr txBox="1"/>
            <p:nvPr/>
          </p:nvSpPr>
          <p:spPr>
            <a:xfrm>
              <a:off x="2420888" y="7236295"/>
              <a:ext cx="1224136" cy="415498"/>
            </a:xfrm>
            <a:prstGeom prst="rect">
              <a:avLst/>
            </a:prstGeom>
            <a:solidFill>
              <a:srgbClr val="BDF888"/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kraja identitete:</a:t>
              </a:r>
            </a:p>
            <a:p>
              <a:pPr>
                <a:buSzPct val="110000"/>
              </a:pP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napadalec lahko ponaredi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izvorni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naslov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v paketu</a:t>
              </a: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1187450" y="6968469"/>
              <a:ext cx="9302" cy="899181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276872" y="6951458"/>
              <a:ext cx="0" cy="700335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689389" y="6968468"/>
              <a:ext cx="0" cy="791047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oljeZBesedilom 2"/>
            <p:cNvSpPr txBox="1"/>
            <p:nvPr/>
          </p:nvSpPr>
          <p:spPr>
            <a:xfrm>
              <a:off x="1431113" y="7766131"/>
              <a:ext cx="1440163" cy="415498"/>
            </a:xfrm>
            <a:prstGeom prst="rect">
              <a:avLst/>
            </a:prstGeom>
            <a:solidFill>
              <a:srgbClr val="BDF888"/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ugrabitve seje: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hijacking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, kjer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napadalec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odstrani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pošiljatelja in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prevzame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njegovo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vlogo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50" name="PoljeZBesedilom 2"/>
            <p:cNvSpPr txBox="1"/>
            <p:nvPr/>
          </p:nvSpPr>
          <p:spPr>
            <a:xfrm>
              <a:off x="1321253" y="7236295"/>
              <a:ext cx="818096" cy="415498"/>
            </a:xfrm>
            <a:prstGeom prst="rect">
              <a:avLst/>
            </a:prstGeom>
            <a:solidFill>
              <a:srgbClr val="BDF888"/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preprečevanje zanikanja komunikacije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51" name="PoljeZBesedilom 2"/>
            <p:cNvSpPr txBox="1"/>
            <p:nvPr/>
          </p:nvSpPr>
          <p:spPr>
            <a:xfrm>
              <a:off x="2991220" y="7852696"/>
              <a:ext cx="936105" cy="630942"/>
            </a:xfrm>
            <a:prstGeom prst="rect">
              <a:avLst/>
            </a:prstGeom>
            <a:solidFill>
              <a:srgbClr val="BDF888"/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omogočanje avtorizacije: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katere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aktivnosti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lahko uporabnik izvaja v sistemu</a:t>
              </a: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sp>
        <p:nvSpPr>
          <p:cNvPr id="55" name="PoljeZBesedilom 2"/>
          <p:cNvSpPr txBox="1"/>
          <p:nvPr/>
        </p:nvSpPr>
        <p:spPr>
          <a:xfrm>
            <a:off x="3992387" y="7426127"/>
            <a:ext cx="2713409" cy="723275"/>
          </a:xfrm>
          <a:prstGeom prst="rect">
            <a:avLst/>
          </a:prstGeom>
          <a:solidFill>
            <a:srgbClr val="C6F7AB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omrežna varnost na različnih plasteh:</a:t>
            </a:r>
            <a:endParaRPr lang="sl-SI" sz="900" dirty="0" smtClean="0">
              <a:solidFill>
                <a:schemeClr val="accent3">
                  <a:lumMod val="50000"/>
                </a:schemeClr>
              </a:solidFill>
              <a:latin typeface="Franklin Gothic Demi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fizična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kriptiranje povezave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filtriranje paketov, opazovanje prometa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transportna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kriptiranje povezav med procesoma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avtentikacija na podlagi identitete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7" name="PoljeZBesedilom 2"/>
          <p:cNvSpPr txBox="1"/>
          <p:nvPr/>
        </p:nvSpPr>
        <p:spPr>
          <a:xfrm>
            <a:off x="4049422" y="8265027"/>
            <a:ext cx="2556585" cy="523220"/>
          </a:xfrm>
          <a:prstGeom prst="rect">
            <a:avLst/>
          </a:prstGeom>
          <a:solidFill>
            <a:srgbClr val="F3959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7C2C3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terminologija</a:t>
            </a:r>
            <a:r>
              <a:rPr lang="sl-SI" sz="700" dirty="0" smtClean="0">
                <a:solidFill>
                  <a:srgbClr val="7C2C3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7C2C3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kriptografije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čistopis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 ene strani gre skozi nek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enkripcijski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algoritem z enkripcijskim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ključem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dobimo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kriptogram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nato gre čez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dekripcijski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algoritem z dekripcijskim ključem in dobimo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čistopis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60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oljeZBesedilom 2"/>
          <p:cNvSpPr txBox="1"/>
          <p:nvPr/>
        </p:nvSpPr>
        <p:spPr>
          <a:xfrm>
            <a:off x="160772" y="5148064"/>
            <a:ext cx="3804909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dvotočkovna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povezava: vsaka povezava enega pošiljatelja in prejemnika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oddajna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povezava: deljeni medij, več vozlišč komunicira naenkrat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8246" y="262995"/>
            <a:ext cx="2764869" cy="2226205"/>
            <a:chOff x="44624" y="185912"/>
            <a:chExt cx="2764869" cy="2226205"/>
          </a:xfrm>
        </p:grpSpPr>
        <p:pic>
          <p:nvPicPr>
            <p:cNvPr id="2" name="Picture 7" descr="Digital modulation basics, part 1 - 5G Technology Worl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752"/>
            <a:stretch/>
          </p:blipFill>
          <p:spPr bwMode="auto">
            <a:xfrm>
              <a:off x="386662" y="185912"/>
              <a:ext cx="2422831" cy="2226205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oljeZBesedilom 2"/>
            <p:cNvSpPr txBox="1"/>
            <p:nvPr/>
          </p:nvSpPr>
          <p:spPr>
            <a:xfrm>
              <a:off x="44624" y="185912"/>
              <a:ext cx="684076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originalen signal</a:t>
              </a: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4" name="PoljeZBesedilom 2"/>
            <p:cNvSpPr txBox="1"/>
            <p:nvPr/>
          </p:nvSpPr>
          <p:spPr>
            <a:xfrm>
              <a:off x="44624" y="633560"/>
              <a:ext cx="684076" cy="20005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modulacija</a:t>
              </a: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5" name="PoljeZBesedilom 2"/>
            <p:cNvSpPr txBox="1"/>
            <p:nvPr/>
          </p:nvSpPr>
          <p:spPr>
            <a:xfrm>
              <a:off x="62186" y="884185"/>
              <a:ext cx="684076" cy="20005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frekvenčna</a:t>
              </a: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6" name="PoljeZBesedilom 2"/>
            <p:cNvSpPr txBox="1"/>
            <p:nvPr/>
          </p:nvSpPr>
          <p:spPr>
            <a:xfrm>
              <a:off x="62186" y="1236640"/>
              <a:ext cx="684076" cy="20005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amplitudna</a:t>
              </a: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7" name="PoljeZBesedilom 2"/>
            <p:cNvSpPr txBox="1"/>
            <p:nvPr/>
          </p:nvSpPr>
          <p:spPr>
            <a:xfrm>
              <a:off x="221420" y="1691680"/>
              <a:ext cx="478110" cy="20005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fazna</a:t>
              </a: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sp>
        <p:nvSpPr>
          <p:cNvPr id="10" name="PoljeZBesedilom 2"/>
          <p:cNvSpPr txBox="1"/>
          <p:nvPr/>
        </p:nvSpPr>
        <p:spPr>
          <a:xfrm>
            <a:off x="74590" y="2106891"/>
            <a:ext cx="675294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kvadratna modulacija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6"/>
          <a:stretch/>
        </p:blipFill>
        <p:spPr bwMode="auto">
          <a:xfrm>
            <a:off x="3026915" y="185752"/>
            <a:ext cx="3282405" cy="163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44" y="2856986"/>
            <a:ext cx="3263213" cy="113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PoljeZBesedilom 2"/>
          <p:cNvSpPr txBox="1"/>
          <p:nvPr/>
        </p:nvSpPr>
        <p:spPr>
          <a:xfrm>
            <a:off x="225042" y="2620090"/>
            <a:ext cx="2880320" cy="723275"/>
          </a:xfrm>
          <a:prstGeom prst="rect">
            <a:avLst/>
          </a:prstGeom>
          <a:solidFill>
            <a:srgbClr val="EBF28A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spc="600" dirty="0" smtClean="0">
                <a:solidFill>
                  <a:srgbClr val="003A37"/>
                </a:solidFill>
                <a:latin typeface="Bahnschrift SemiCondensed" pitchFamily="34" charset="0"/>
                <a:ea typeface="Malgun Gothic" pitchFamily="34" charset="-127"/>
                <a:cs typeface="Arial" pitchFamily="34" charset="0"/>
              </a:rPr>
              <a:t>OKVIR</a:t>
            </a:r>
            <a:endParaRPr lang="sl-SI" sz="800" b="1" spc="600" dirty="0" smtClean="0">
              <a:solidFill>
                <a:srgbClr val="003A37"/>
              </a:solidFill>
              <a:latin typeface="Bahnschrift SemiCondensed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enota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podatkov na povezavni plasti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opredeljuje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začetek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konec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prenesenih podatkov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podatkom doda glavo 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header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rep 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trailer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so potrebni za uspešen prenos</a:t>
            </a:r>
          </a:p>
        </p:txBody>
      </p:sp>
      <p:sp>
        <p:nvSpPr>
          <p:cNvPr id="22" name="PoljeZBesedilom 2"/>
          <p:cNvSpPr txBox="1"/>
          <p:nvPr/>
        </p:nvSpPr>
        <p:spPr>
          <a:xfrm>
            <a:off x="3356599" y="4055590"/>
            <a:ext cx="3249396" cy="492443"/>
          </a:xfrm>
          <a:prstGeom prst="rect">
            <a:avLst/>
          </a:prstGeom>
          <a:solidFill>
            <a:srgbClr val="EBF28A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spc="600" dirty="0" smtClean="0">
                <a:solidFill>
                  <a:srgbClr val="003A37"/>
                </a:solidFill>
                <a:latin typeface="Bahnschrift SemiCondensed" pitchFamily="34" charset="0"/>
                <a:ea typeface="Malgun Gothic" pitchFamily="34" charset="-127"/>
                <a:cs typeface="Arial" pitchFamily="34" charset="0"/>
              </a:rPr>
              <a:t>PROTOKOLI</a:t>
            </a:r>
            <a:endParaRPr lang="sl-SI" sz="800" b="1" spc="600" dirty="0" smtClean="0">
              <a:solidFill>
                <a:srgbClr val="003A37"/>
              </a:solidFill>
              <a:latin typeface="Bahnschrift SemiCondensed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Ethernet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wireless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802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), token ring, PPP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svoja oblika izmenjanih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med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vozlišči</a:t>
            </a:r>
          </a:p>
        </p:txBody>
      </p:sp>
      <p:sp>
        <p:nvSpPr>
          <p:cNvPr id="23" name="PoljeZBesedilom 2"/>
          <p:cNvSpPr txBox="1"/>
          <p:nvPr/>
        </p:nvSpPr>
        <p:spPr>
          <a:xfrm>
            <a:off x="2972608" y="1954578"/>
            <a:ext cx="3768759" cy="276999"/>
          </a:xfrm>
          <a:prstGeom prst="rect">
            <a:avLst/>
          </a:prstGeom>
          <a:solidFill>
            <a:srgbClr val="80D2B3"/>
          </a:solidFill>
        </p:spPr>
        <p:txBody>
          <a:bodyPr wrap="square" rtlCol="0">
            <a:spAutoFit/>
          </a:bodyPr>
          <a:lstStyle/>
          <a:p>
            <a:r>
              <a:rPr lang="sl-SI" sz="1200" dirty="0">
                <a:latin typeface="Cascadia Mono SemiBold" pitchFamily="49" charset="0"/>
                <a:cs typeface="Cascadia Mono SemiBold" pitchFamily="49" charset="0"/>
              </a:rPr>
              <a:t>FIZIČNA PLAST</a:t>
            </a:r>
          </a:p>
        </p:txBody>
      </p:sp>
      <p:sp>
        <p:nvSpPr>
          <p:cNvPr id="12" name="PoljeZBesedilom 2"/>
          <p:cNvSpPr txBox="1"/>
          <p:nvPr/>
        </p:nvSpPr>
        <p:spPr>
          <a:xfrm>
            <a:off x="2960649" y="2283501"/>
            <a:ext cx="3672408" cy="4924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povezavna plast: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enota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se prenaša na povezavni plasti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okvir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prenos po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med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sosednjima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vozliščema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glede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tip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medija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47" y="3420288"/>
            <a:ext cx="3108140" cy="1125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PoljeZBesedilom 2"/>
          <p:cNvSpPr txBox="1"/>
          <p:nvPr/>
        </p:nvSpPr>
        <p:spPr>
          <a:xfrm>
            <a:off x="128147" y="4605819"/>
            <a:ext cx="3672408" cy="4924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 povezavne plasti: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oddajnik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enkapsulacija datagrama v okvir, detekcija, kontrola pretoka ...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sprejemnik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preveri napake, pretok, dekapsulacija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367" y="4605818"/>
            <a:ext cx="2891001" cy="82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PoljeZBesedilom 2"/>
          <p:cNvSpPr txBox="1"/>
          <p:nvPr/>
        </p:nvSpPr>
        <p:spPr>
          <a:xfrm>
            <a:off x="127444" y="5563562"/>
            <a:ext cx="3075515" cy="600164"/>
          </a:xfrm>
          <a:prstGeom prst="rect">
            <a:avLst/>
          </a:prstGeom>
          <a:solidFill>
            <a:srgbClr val="82D8A3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pl-PL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PROTOKOLI ZA DOSTOP DO SKUPINSKEGA MEDIJA</a:t>
            </a:r>
            <a:endParaRPr lang="sl-SI" sz="4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oddajni broadcast kanali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nujen za koordinacijo dostopa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upoštevamo principe 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realnega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sveta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dve vozlišči oddajata naenkrat pride do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trka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kolizije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064845" y="6163726"/>
            <a:ext cx="0" cy="49650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oljeZBesedilom 2"/>
          <p:cNvSpPr txBox="1"/>
          <p:nvPr/>
        </p:nvSpPr>
        <p:spPr>
          <a:xfrm>
            <a:off x="160772" y="6263753"/>
            <a:ext cx="2749016" cy="861774"/>
          </a:xfrm>
          <a:prstGeom prst="rect">
            <a:avLst/>
          </a:prstGeom>
          <a:solidFill>
            <a:srgbClr val="DCB4F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idealni protokol za kanal z hitrostjo R: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oddaja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samo vozlišče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oddaja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povprečna hitrostjo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/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decentraliziran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enostaven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izkoristek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pravičnost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kolektivnost</a:t>
            </a: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548" y="5546252"/>
            <a:ext cx="2421710" cy="130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PoljeZBesedilom 2"/>
          <p:cNvSpPr txBox="1"/>
          <p:nvPr/>
        </p:nvSpPr>
        <p:spPr>
          <a:xfrm>
            <a:off x="5731752" y="5554860"/>
            <a:ext cx="954840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izogibanje kolizij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4" name="PoljeZBesedilom 2"/>
          <p:cNvSpPr txBox="1"/>
          <p:nvPr/>
        </p:nvSpPr>
        <p:spPr>
          <a:xfrm>
            <a:off x="5453201" y="5920798"/>
            <a:ext cx="123339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delitev kanala: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time division multiple access: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TDMA</a:t>
            </a:r>
          </a:p>
          <a:p>
            <a:pPr marL="228600" indent="-228600">
              <a:buSzPct val="110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frequency division multiple access: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FDMA</a:t>
            </a: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381" y="6882618"/>
            <a:ext cx="2835424" cy="801593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381" y="7746006"/>
            <a:ext cx="2827284" cy="76285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PoljeZBesedilom 2"/>
          <p:cNvSpPr txBox="1"/>
          <p:nvPr/>
        </p:nvSpPr>
        <p:spPr>
          <a:xfrm>
            <a:off x="2334756" y="6882618"/>
            <a:ext cx="1421414" cy="523220"/>
          </a:xfrm>
          <a:prstGeom prst="rect">
            <a:avLst/>
          </a:prstGeom>
          <a:solidFill>
            <a:srgbClr val="FAF58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delitev kanala je koristna pri visoki obremenitvi, pri majhni je neizkoriščenost kanala, potrebno čakanje na vrsto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0" name="PoljeZBesedilom 2"/>
          <p:cNvSpPr txBox="1"/>
          <p:nvPr/>
        </p:nvSpPr>
        <p:spPr>
          <a:xfrm>
            <a:off x="90672" y="7187876"/>
            <a:ext cx="2198624" cy="661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naključni kanala: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določajo kako zaznati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kolizijo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kako ukrepati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kadar želi pošiljati uporabi polno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razpoložljivo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kanala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 pošiljanjem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koordinacije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med vozlišči</a:t>
            </a:r>
          </a:p>
        </p:txBody>
      </p:sp>
      <p:sp>
        <p:nvSpPr>
          <p:cNvPr id="51" name="PoljeZBesedilom 2"/>
          <p:cNvSpPr txBox="1"/>
          <p:nvPr/>
        </p:nvSpPr>
        <p:spPr>
          <a:xfrm>
            <a:off x="2359616" y="7496723"/>
            <a:ext cx="1357416" cy="307777"/>
          </a:xfrm>
          <a:prstGeom prst="rect">
            <a:avLst/>
          </a:prstGeom>
          <a:solidFill>
            <a:srgbClr val="EBF28A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PRIMERI NAKLJUČNEGA KANALA 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2" name="PoljeZBesedilom 2"/>
          <p:cNvSpPr txBox="1"/>
          <p:nvPr/>
        </p:nvSpPr>
        <p:spPr>
          <a:xfrm>
            <a:off x="127445" y="7956376"/>
            <a:ext cx="1407835" cy="9848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PROTOKOL ALOHA: 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 je ranljiv ves čas oddajanja, je preprost in ni sinhronizacije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obravnava kolizije: paket se prenese do konca in ponovno pošlje po preteku naključnega intervala časa</a:t>
            </a:r>
          </a:p>
        </p:txBody>
      </p:sp>
      <p:sp>
        <p:nvSpPr>
          <p:cNvPr id="54" name="PoljeZBesedilom 2"/>
          <p:cNvSpPr txBox="1"/>
          <p:nvPr/>
        </p:nvSpPr>
        <p:spPr>
          <a:xfrm>
            <a:off x="1648989" y="7956376"/>
            <a:ext cx="1456373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RAZSEKANA ALOHA: 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 je razsekan na enake časovne intervale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vozlišča so sinhronizirana, pošiljajo samo ob začetku intervalov</a:t>
            </a:r>
          </a:p>
        </p:txBody>
      </p:sp>
    </p:spTree>
    <p:extLst>
      <p:ext uri="{BB962C8B-B14F-4D97-AF65-F5344CB8AC3E}">
        <p14:creationId xmlns:p14="http://schemas.microsoft.com/office/powerpoint/2010/main" val="305014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4542" y="251520"/>
            <a:ext cx="3262615" cy="1787059"/>
            <a:chOff x="260648" y="251520"/>
            <a:chExt cx="3276509" cy="18002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48" y="251520"/>
              <a:ext cx="3194640" cy="18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PoljeZBesedilom 2"/>
            <p:cNvSpPr txBox="1"/>
            <p:nvPr/>
          </p:nvSpPr>
          <p:spPr>
            <a:xfrm>
              <a:off x="548680" y="363821"/>
              <a:ext cx="432048" cy="415498"/>
            </a:xfrm>
            <a:prstGeom prst="rect">
              <a:avLst/>
            </a:prstGeom>
            <a:solidFill>
              <a:srgbClr val="FAF58E"/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 algn="ctr"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algn="ctr"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Ana</a:t>
              </a: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5" name="PoljeZBesedilom 2"/>
            <p:cNvSpPr txBox="1"/>
            <p:nvPr/>
          </p:nvSpPr>
          <p:spPr>
            <a:xfrm>
              <a:off x="3041485" y="434448"/>
              <a:ext cx="495672" cy="384721"/>
            </a:xfrm>
            <a:prstGeom prst="rect">
              <a:avLst/>
            </a:prstGeom>
            <a:solidFill>
              <a:srgbClr val="FAF58E"/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 algn="ctr"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algn="ctr"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Brane</a:t>
              </a:r>
            </a:p>
            <a:p>
              <a:pPr>
                <a:buSzPct val="110000"/>
              </a:pPr>
              <a:r>
                <a:rPr lang="sl-SI" sz="5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endParaRPr lang="sl-SI" sz="4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6" name="PoljeZBesedilom 2"/>
            <p:cNvSpPr txBox="1"/>
            <p:nvPr/>
          </p:nvSpPr>
          <p:spPr>
            <a:xfrm>
              <a:off x="1552774" y="1092405"/>
              <a:ext cx="864096" cy="492443"/>
            </a:xfrm>
            <a:prstGeom prst="rect">
              <a:avLst/>
            </a:prstGeom>
            <a:solidFill>
              <a:srgbClr val="FAF58E"/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 algn="ctr">
                <a:buSzPct val="110000"/>
              </a:pPr>
              <a:endParaRPr lang="sl-SI" sz="2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algn="ctr"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vsi ki bi lahko ogrozili varnost prenosa </a:t>
              </a:r>
            </a:p>
            <a:p>
              <a:pPr algn="ctr">
                <a:buSzPct val="110000"/>
              </a:pPr>
              <a:r>
                <a:rPr lang="sl-SI" sz="3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8" name="PoljeZBesedilom 2"/>
          <p:cNvSpPr txBox="1"/>
          <p:nvPr/>
        </p:nvSpPr>
        <p:spPr>
          <a:xfrm>
            <a:off x="3645023" y="251885"/>
            <a:ext cx="2880321" cy="707886"/>
          </a:xfrm>
          <a:prstGeom prst="rect">
            <a:avLst/>
          </a:prstGeom>
          <a:solidFill>
            <a:srgbClr val="C6F7AB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običajno se uporablja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algoritem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vsem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tajni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so samo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vrste delimo glede na ključe: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simetričen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javen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zgoščevalne funkcije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so tudi enkripcijski algoritem vendar ne uporablja ključev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9" name="PoljeZBesedilom 2"/>
          <p:cNvSpPr txBox="1"/>
          <p:nvPr/>
        </p:nvSpPr>
        <p:spPr>
          <a:xfrm>
            <a:off x="3542619" y="1092405"/>
            <a:ext cx="3024851" cy="246221"/>
          </a:xfrm>
          <a:prstGeom prst="rect">
            <a:avLst/>
          </a:prstGeom>
          <a:solidFill>
            <a:srgbClr val="FAF58E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1000" b="1" dirty="0" smtClean="0">
                <a:solidFill>
                  <a:srgbClr val="E6BA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METODE KRIPTIRANJA</a:t>
            </a:r>
            <a:endParaRPr lang="sl-SI" sz="500" b="1" dirty="0" smtClean="0">
              <a:solidFill>
                <a:srgbClr val="E6BA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0" name="PoljeZBesedilom 2"/>
          <p:cNvSpPr txBox="1"/>
          <p:nvPr/>
        </p:nvSpPr>
        <p:spPr>
          <a:xfrm>
            <a:off x="2753643" y="1458576"/>
            <a:ext cx="2713409" cy="600164"/>
          </a:xfrm>
          <a:prstGeom prst="rect">
            <a:avLst/>
          </a:prstGeom>
          <a:solidFill>
            <a:srgbClr val="AEC0F4"/>
          </a:solidFill>
          <a:ln w="3175"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tx2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glede na način kriptiranja:</a:t>
            </a:r>
            <a:endParaRPr lang="sl-SI" sz="900" dirty="0" smtClean="0">
              <a:solidFill>
                <a:schemeClr val="tx2">
                  <a:lumMod val="50000"/>
                </a:schemeClr>
              </a:solidFill>
              <a:latin typeface="Franklin Gothic Demi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substitucija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zamenjava znakov z drugimi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transpozicija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zamenjava vrstnega reda znakov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sodobne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kombinirane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metode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5323036" y="1384417"/>
            <a:ext cx="1344786" cy="523220"/>
          </a:xfrm>
          <a:prstGeom prst="rect">
            <a:avLst/>
          </a:prstGeom>
          <a:solidFill>
            <a:srgbClr val="FABEE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SUBSTITUCIJA:</a:t>
            </a:r>
          </a:p>
          <a:p>
            <a:pPr marL="171450" indent="-171450">
              <a:buSzPct val="110000"/>
              <a:buFont typeface="Wingdings" pitchFamily="2" charset="2"/>
              <a:buChar char="§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Cezarjev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Kriptogram</a:t>
            </a:r>
          </a:p>
          <a:p>
            <a:pPr marL="171450" indent="-171450">
              <a:buSzPct val="110000"/>
              <a:buFont typeface="Wingdings" pitchFamily="2" charset="2"/>
              <a:buChar char="§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Vigenèrjev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kriptogram</a:t>
            </a:r>
          </a:p>
          <a:p>
            <a:pPr marL="171450" indent="-171450">
              <a:buSzPct val="110000"/>
              <a:buFont typeface="Wingdings" pitchFamily="2" charset="2"/>
              <a:buChar char="§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Porterjev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kriptogram</a:t>
            </a:r>
          </a:p>
        </p:txBody>
      </p:sp>
      <p:sp>
        <p:nvSpPr>
          <p:cNvPr id="12" name="PoljeZBesedilom 2"/>
          <p:cNvSpPr txBox="1"/>
          <p:nvPr/>
        </p:nvSpPr>
        <p:spPr>
          <a:xfrm>
            <a:off x="5042917" y="2104177"/>
            <a:ext cx="1624905" cy="600164"/>
          </a:xfrm>
          <a:prstGeom prst="rect">
            <a:avLst/>
          </a:prstGeom>
          <a:solidFill>
            <a:srgbClr val="AEC0F4"/>
          </a:solidFill>
          <a:ln w="3175"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tx2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glede na velikost sporočila:</a:t>
            </a:r>
            <a:endParaRPr lang="sl-SI" sz="900" dirty="0" smtClean="0">
              <a:solidFill>
                <a:schemeClr val="tx2">
                  <a:lumMod val="50000"/>
                </a:schemeClr>
              </a:solidFill>
              <a:latin typeface="Franklin Gothic Demi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znakovna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bločna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zakriptiramo zaporedja znakov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3" name="PoljeZBesedilom 2"/>
          <p:cNvSpPr txBox="1"/>
          <p:nvPr/>
        </p:nvSpPr>
        <p:spPr>
          <a:xfrm>
            <a:off x="3221694" y="2104177"/>
            <a:ext cx="1777305" cy="723275"/>
          </a:xfrm>
          <a:prstGeom prst="rect">
            <a:avLst/>
          </a:prstGeom>
          <a:solidFill>
            <a:srgbClr val="AEC0F4"/>
          </a:solidFill>
          <a:ln w="3175"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tx2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glede na uporabljene ključe:</a:t>
            </a:r>
            <a:endParaRPr lang="sl-SI" sz="900" dirty="0" smtClean="0">
              <a:solidFill>
                <a:schemeClr val="tx2">
                  <a:lumMod val="50000"/>
                </a:schemeClr>
              </a:solidFill>
              <a:latin typeface="Franklin Gothic Demi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simetrični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enkripcijski in dekripcijski ključ sta enaka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javni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uporaba dveh ključev prvi je javni drugi pa tajen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09838" y="2058740"/>
            <a:ext cx="0" cy="2706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oljeZBesedilom 2"/>
          <p:cNvSpPr txBox="1"/>
          <p:nvPr/>
        </p:nvSpPr>
        <p:spPr>
          <a:xfrm>
            <a:off x="305202" y="2390209"/>
            <a:ext cx="1597319" cy="1123384"/>
          </a:xfrm>
          <a:prstGeom prst="rect">
            <a:avLst/>
          </a:prstGeom>
          <a:solidFill>
            <a:srgbClr val="EBF28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1100" b="1" spc="300" dirty="0" smtClean="0">
                <a:solidFill>
                  <a:srgbClr val="808000"/>
                </a:solidFill>
                <a:latin typeface="Courier Prime" pitchFamily="49" charset="-18"/>
                <a:ea typeface="Malgun Gothic" pitchFamily="34" charset="-127"/>
                <a:cs typeface="Arial" pitchFamily="34" charset="0"/>
              </a:rPr>
              <a:t>CEZAR </a:t>
            </a:r>
            <a:endParaRPr lang="sl-SI" sz="1100" b="1" spc="300" dirty="0" smtClean="0">
              <a:solidFill>
                <a:srgbClr val="808000"/>
              </a:solidFill>
              <a:latin typeface="Courier Prime" pitchFamily="49" charset="-18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klasična metoda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kriptogram: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substitucija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 zamikom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število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25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možnih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ključev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kriptogram razbijemo v največ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25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poskusih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6111" r="1822" b="14797"/>
          <a:stretch/>
        </p:blipFill>
        <p:spPr bwMode="auto">
          <a:xfrm>
            <a:off x="2036002" y="3131840"/>
            <a:ext cx="2580828" cy="22860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PoljeZBesedilom 2"/>
          <p:cNvSpPr txBox="1"/>
          <p:nvPr/>
        </p:nvSpPr>
        <p:spPr>
          <a:xfrm>
            <a:off x="2041555" y="2506876"/>
            <a:ext cx="1075754" cy="523220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3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kjer je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21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če imamo kriptogram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JULUA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dobimo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NAPAD</a:t>
            </a:r>
            <a:endParaRPr lang="sl-SI" sz="4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8" name="PoljeZBesedilom 2"/>
          <p:cNvSpPr txBox="1"/>
          <p:nvPr/>
        </p:nvSpPr>
        <p:spPr>
          <a:xfrm>
            <a:off x="4725144" y="2951902"/>
            <a:ext cx="1942678" cy="1461939"/>
          </a:xfrm>
          <a:prstGeom prst="rect">
            <a:avLst/>
          </a:prstGeom>
          <a:solidFill>
            <a:srgbClr val="FABEE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KRIPTOANALIZA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razbijanje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kriptogramov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podlagi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posameznega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besedila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ki vemo da bo v sporočilu npr. beseda login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zato zakriptiramo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vsebino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ne pa cele komunikacije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podlagi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statistike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jezika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kjer potrebujemo daljše besedilo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poznamo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vsebino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lažje saj iščemo pričakovane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besed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0" name="PoljeZBesedilom 2"/>
          <p:cNvSpPr txBox="1"/>
          <p:nvPr/>
        </p:nvSpPr>
        <p:spPr>
          <a:xfrm>
            <a:off x="260648" y="3542981"/>
            <a:ext cx="2578393" cy="1000274"/>
          </a:xfrm>
          <a:prstGeom prst="rect">
            <a:avLst/>
          </a:prstGeom>
          <a:solidFill>
            <a:srgbClr val="EBF28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1100" b="1" spc="300" dirty="0" smtClean="0">
                <a:solidFill>
                  <a:srgbClr val="808000"/>
                </a:solidFill>
                <a:latin typeface="Courier Prime" pitchFamily="49" charset="-18"/>
                <a:ea typeface="Malgun Gothic" pitchFamily="34" charset="-127"/>
                <a:cs typeface="Arial" pitchFamily="34" charset="0"/>
              </a:rPr>
              <a:t>VIGENÈR</a:t>
            </a:r>
            <a:endParaRPr lang="sl-SI" sz="1100" b="1" spc="300" dirty="0" smtClean="0">
              <a:solidFill>
                <a:srgbClr val="808000"/>
              </a:solidFill>
              <a:latin typeface="Courier Prime" pitchFamily="49" charset="-18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večbesedno kriptiranje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Viegenerjeva matrika: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vse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Cezarjeve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abecede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niz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vsaki pripada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vrstica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abecedo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-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črke kriptiramo: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-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črko in jim prištevamo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torej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+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-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črko itd.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statistika jezika in semantika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neuporabni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643" y="3459682"/>
            <a:ext cx="1910946" cy="190831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PoljeZBesedilom 2"/>
          <p:cNvSpPr txBox="1"/>
          <p:nvPr/>
        </p:nvSpPr>
        <p:spPr>
          <a:xfrm>
            <a:off x="2416870" y="4660345"/>
            <a:ext cx="554673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izbira abecede glede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3" name="PoljeZBesedilom 2"/>
          <p:cNvSpPr txBox="1"/>
          <p:nvPr/>
        </p:nvSpPr>
        <p:spPr>
          <a:xfrm>
            <a:off x="3350250" y="3591140"/>
            <a:ext cx="788267" cy="200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črke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sporočila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79" y="4628719"/>
            <a:ext cx="2088232" cy="6846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269179" y="5417234"/>
            <a:ext cx="2147691" cy="523220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kjer je geslo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računalniške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komunikacije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sporočilo: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junija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vsi izpiti na žalost odpadejo, razen pri ekonomiki, septembra pa bo</a:t>
            </a:r>
          </a:p>
          <a:p>
            <a:pPr algn="ctr">
              <a:buSzPct val="110000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spet vse po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starem,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24</a:t>
            </a:r>
            <a:endParaRPr lang="sl-SI" sz="4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7" name="PoljeZBesedilom 2"/>
          <p:cNvSpPr txBox="1"/>
          <p:nvPr/>
        </p:nvSpPr>
        <p:spPr>
          <a:xfrm>
            <a:off x="4725144" y="4501653"/>
            <a:ext cx="1921079" cy="507831"/>
          </a:xfrm>
          <a:prstGeom prst="rect">
            <a:avLst/>
          </a:prstGeom>
          <a:solidFill>
            <a:srgbClr val="EBF28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1100" b="1" spc="300" dirty="0" smtClean="0">
                <a:solidFill>
                  <a:srgbClr val="808000"/>
                </a:solidFill>
                <a:latin typeface="Courier Prime" pitchFamily="49" charset="-18"/>
                <a:ea typeface="Malgun Gothic" pitchFamily="34" charset="-127"/>
                <a:cs typeface="Arial" pitchFamily="34" charset="0"/>
              </a:rPr>
              <a:t>PORTER</a:t>
            </a:r>
            <a:endParaRPr lang="sl-SI" sz="1100" b="1" spc="300" dirty="0" smtClean="0">
              <a:solidFill>
                <a:srgbClr val="808000"/>
              </a:solidFill>
              <a:latin typeface="Courier Prime" pitchFamily="49" charset="-18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kriptiramo po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znaka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naenkrat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vrstica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prvi znak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stolpec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drugi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07" y="5102431"/>
            <a:ext cx="1797706" cy="78996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oljeZBesedilom 2"/>
          <p:cNvSpPr txBox="1"/>
          <p:nvPr/>
        </p:nvSpPr>
        <p:spPr>
          <a:xfrm>
            <a:off x="5506498" y="5844247"/>
            <a:ext cx="1139725" cy="200055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geslo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kača</a:t>
            </a:r>
            <a:endParaRPr lang="sl-SI" sz="4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0" name="PoljeZBesedilom 2"/>
          <p:cNvSpPr txBox="1"/>
          <p:nvPr/>
        </p:nvSpPr>
        <p:spPr>
          <a:xfrm>
            <a:off x="2465318" y="5574600"/>
            <a:ext cx="2220872" cy="415498"/>
          </a:xfrm>
          <a:prstGeom prst="rect">
            <a:avLst/>
          </a:prstGeom>
          <a:solidFill>
            <a:srgbClr val="FABEE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KODIRANJE: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cel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besedo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nadomestimo z drugo in ni splošnega pravila za zamenjave, ključ predstavlja cela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kodna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tabela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1" name="PoljeZBesedilom 2"/>
          <p:cNvSpPr txBox="1"/>
          <p:nvPr/>
        </p:nvSpPr>
        <p:spPr>
          <a:xfrm>
            <a:off x="214810" y="6084168"/>
            <a:ext cx="2578393" cy="630942"/>
          </a:xfrm>
          <a:prstGeom prst="rect">
            <a:avLst/>
          </a:prstGeom>
          <a:solidFill>
            <a:srgbClr val="EBF28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1100" b="1" spc="300" dirty="0" smtClean="0">
                <a:solidFill>
                  <a:srgbClr val="808000"/>
                </a:solidFill>
                <a:latin typeface="Courier Prime" pitchFamily="49" charset="-18"/>
                <a:ea typeface="Malgun Gothic" pitchFamily="34" charset="-127"/>
                <a:cs typeface="Arial" pitchFamily="34" charset="0"/>
              </a:rPr>
              <a:t>TRANSPOZICIJA</a:t>
            </a:r>
            <a:endParaRPr lang="sl-SI" sz="1100" b="1" spc="300" dirty="0" smtClean="0">
              <a:solidFill>
                <a:srgbClr val="808000"/>
              </a:solidFill>
              <a:latin typeface="Courier Prime" pitchFamily="49" charset="-18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spremenimo zaporedje znakov ali delov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besedila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uporabimo ključ, oštevilčimo črke po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abecedi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zapišemo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stolpce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glede na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oštevilčenje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črk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026" y="6084168"/>
            <a:ext cx="1070595" cy="72008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PoljeZBesedilom 2"/>
          <p:cNvSpPr txBox="1"/>
          <p:nvPr/>
        </p:nvSpPr>
        <p:spPr>
          <a:xfrm>
            <a:off x="4041891" y="6113462"/>
            <a:ext cx="2604332" cy="861774"/>
          </a:xfrm>
          <a:prstGeom prst="rect">
            <a:avLst/>
          </a:prstGeom>
          <a:solidFill>
            <a:srgbClr val="EBF28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spc="300" dirty="0" smtClean="0">
                <a:solidFill>
                  <a:srgbClr val="808000"/>
                </a:solidFill>
                <a:latin typeface="Courier Prime" pitchFamily="49" charset="-18"/>
                <a:ea typeface="Malgun Gothic" pitchFamily="34" charset="-127"/>
                <a:cs typeface="Arial" pitchFamily="34" charset="0"/>
              </a:rPr>
              <a:t>SODOBNA SIMETRIČNA KRIPTOGRAFIJA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bločna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sporočilo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kriptiramo tako, da obdelamo posamezne bloke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preslikava med bloki sporočila in kriptograma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bijektivna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tako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enolična</a:t>
            </a:r>
          </a:p>
        </p:txBody>
      </p:sp>
      <p:sp>
        <p:nvSpPr>
          <p:cNvPr id="38" name="PoljeZBesedilom 2"/>
          <p:cNvSpPr txBox="1"/>
          <p:nvPr/>
        </p:nvSpPr>
        <p:spPr>
          <a:xfrm>
            <a:off x="3914460" y="7014656"/>
            <a:ext cx="2772396" cy="338554"/>
          </a:xfrm>
          <a:prstGeom prst="rect">
            <a:avLst/>
          </a:prstGeom>
          <a:solidFill>
            <a:srgbClr val="CCCC00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permutacijska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škatla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na primer key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(23157046)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substitucijska škatla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dekoder-permutacija-koder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9" name="PoljeZBesedilom 2"/>
          <p:cNvSpPr txBox="1"/>
          <p:nvPr/>
        </p:nvSpPr>
        <p:spPr>
          <a:xfrm>
            <a:off x="260648" y="7030251"/>
            <a:ext cx="1119683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/>
              <a:t>možno je kombiniranje škatel v preslikovalno kaskado za poenostavitev logike</a:t>
            </a:r>
            <a:endParaRPr lang="sl-SI" sz="4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61" y="7494062"/>
            <a:ext cx="1067191" cy="143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Straight Arrow Connector 40"/>
          <p:cNvCxnSpPr/>
          <p:nvPr/>
        </p:nvCxnSpPr>
        <p:spPr>
          <a:xfrm>
            <a:off x="4070752" y="8172400"/>
            <a:ext cx="15033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8" name="Picture 1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2"/>
          <a:stretch/>
        </p:blipFill>
        <p:spPr bwMode="auto">
          <a:xfrm>
            <a:off x="4282273" y="7465490"/>
            <a:ext cx="2404583" cy="1451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46" y="6748596"/>
            <a:ext cx="976230" cy="989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4" y="7819107"/>
            <a:ext cx="2677332" cy="110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PoljeZBesedilom 2"/>
          <p:cNvSpPr txBox="1"/>
          <p:nvPr/>
        </p:nvSpPr>
        <p:spPr>
          <a:xfrm>
            <a:off x="2756554" y="6976631"/>
            <a:ext cx="569862" cy="307777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 3</a:t>
            </a:r>
            <a:endParaRPr lang="sl-SI" sz="4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6" name="PoljeZBesedilom 2"/>
          <p:cNvSpPr txBox="1"/>
          <p:nvPr/>
        </p:nvSpPr>
        <p:spPr>
          <a:xfrm>
            <a:off x="278806" y="2098508"/>
            <a:ext cx="2406570" cy="230832"/>
          </a:xfrm>
          <a:prstGeom prst="rect">
            <a:avLst/>
          </a:prstGeom>
          <a:solidFill>
            <a:srgbClr val="FCF9BA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E6BA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SIMETRIČNA KRIPTOGRAFIJA</a:t>
            </a:r>
            <a:endParaRPr lang="sl-SI" sz="400" b="1" dirty="0" smtClean="0">
              <a:solidFill>
                <a:srgbClr val="E6BA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/>
          <a:stretch/>
        </p:blipFill>
        <p:spPr bwMode="auto">
          <a:xfrm>
            <a:off x="188640" y="179512"/>
            <a:ext cx="3807234" cy="21239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"/>
          <p:cNvSpPr txBox="1"/>
          <p:nvPr/>
        </p:nvSpPr>
        <p:spPr>
          <a:xfrm>
            <a:off x="3861048" y="251520"/>
            <a:ext cx="151216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/>
              <a:t>problem</a:t>
            </a:r>
            <a:r>
              <a:rPr lang="sl-SI" sz="800" dirty="0" smtClean="0"/>
              <a:t>: če je k premajhen potem hitro razvozlamo in če prevelik ogromna tabela</a:t>
            </a:r>
          </a:p>
          <a:p>
            <a:pPr>
              <a:buSzPct val="110000"/>
            </a:pPr>
            <a:r>
              <a:rPr lang="sl-SI" sz="800" b="1" dirty="0" smtClean="0">
                <a:latin typeface="+mj-lt"/>
                <a:ea typeface="Malgun Gothic" pitchFamily="34" charset="-127"/>
                <a:cs typeface="Arial" pitchFamily="34" charset="0"/>
              </a:rPr>
              <a:t>rešitev</a:t>
            </a:r>
            <a:r>
              <a:rPr lang="sl-SI" sz="800" dirty="0">
                <a:latin typeface="+mj-lt"/>
                <a:ea typeface="Malgun Gothic" pitchFamily="34" charset="-127"/>
                <a:cs typeface="Arial" pitchFamily="34" charset="0"/>
              </a:rPr>
              <a:t>: uporabimo preprosto funkcijo za kriptiranje, ki pa simulira veliko tabelo</a:t>
            </a:r>
            <a:endParaRPr lang="sl-SI" sz="400" b="1" dirty="0" smtClean="0">
              <a:latin typeface="+mj-lt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" name="PoljeZBesedilom 2"/>
          <p:cNvSpPr txBox="1"/>
          <p:nvPr/>
        </p:nvSpPr>
        <p:spPr>
          <a:xfrm>
            <a:off x="5445224" y="251520"/>
            <a:ext cx="1265758" cy="707886"/>
          </a:xfrm>
          <a:prstGeom prst="rect">
            <a:avLst/>
          </a:prstGeom>
          <a:solidFill>
            <a:srgbClr val="FABEE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/>
              <a:t>primeri takih algoritmov</a:t>
            </a:r>
            <a:r>
              <a:rPr lang="sl-SI" sz="800" dirty="0" smtClean="0"/>
              <a:t>: </a:t>
            </a:r>
            <a:r>
              <a:rPr lang="sl-SI" sz="800" b="1" dirty="0" smtClean="0"/>
              <a:t>DES</a:t>
            </a:r>
            <a:r>
              <a:rPr lang="sl-SI" sz="800" dirty="0" smtClean="0"/>
              <a:t> 64 bitne bloke in 56 bitni ključ, </a:t>
            </a:r>
            <a:r>
              <a:rPr lang="sl-SI" sz="800" b="1" dirty="0" smtClean="0"/>
              <a:t>3DES</a:t>
            </a:r>
            <a:r>
              <a:rPr lang="sl-SI" sz="800" dirty="0" smtClean="0"/>
              <a:t>, </a:t>
            </a:r>
            <a:r>
              <a:rPr lang="sl-SI" sz="800" b="1" dirty="0" smtClean="0"/>
              <a:t>AES</a:t>
            </a:r>
            <a:r>
              <a:rPr lang="sl-SI" sz="800" dirty="0" smtClean="0"/>
              <a:t> 128 bitne bloke in 128, 192 ali 256 bitne bloke</a:t>
            </a:r>
            <a:endParaRPr lang="sl-SI" sz="400" b="1" dirty="0" smtClean="0">
              <a:latin typeface="+mj-lt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" name="PoljeZBesedilom 2"/>
          <p:cNvSpPr txBox="1"/>
          <p:nvPr/>
        </p:nvSpPr>
        <p:spPr>
          <a:xfrm>
            <a:off x="4082118" y="1187624"/>
            <a:ext cx="2628863" cy="492443"/>
          </a:xfrm>
          <a:prstGeom prst="rect">
            <a:avLst/>
          </a:prstGeom>
          <a:solidFill>
            <a:srgbClr val="FCDF8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B3670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DES: </a:t>
            </a:r>
            <a:r>
              <a:rPr lang="sl-SI" sz="900" i="1" dirty="0" smtClean="0">
                <a:solidFill>
                  <a:srgbClr val="B3670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Data Encryption Standard</a:t>
            </a:r>
            <a:endParaRPr lang="sl-SI" sz="800" i="1" dirty="0" smtClean="0">
              <a:solidFill>
                <a:srgbClr val="B3670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kombinacija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transpozicijskih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substitucijskih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metod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transpozicija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16 preslikav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SWAP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transpozicija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1835696"/>
            <a:ext cx="3024336" cy="223600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260649" y="2411760"/>
            <a:ext cx="1224135" cy="1246495"/>
          </a:xfrm>
          <a:prstGeom prst="rect">
            <a:avLst/>
          </a:prstGeom>
          <a:solidFill>
            <a:srgbClr val="FCDF8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B3670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3DES: </a:t>
            </a:r>
            <a:r>
              <a:rPr lang="sl-SI" sz="900" i="1" dirty="0" smtClean="0">
                <a:solidFill>
                  <a:srgbClr val="B3670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Trojni DES</a:t>
            </a:r>
            <a:endParaRPr lang="sl-SI" sz="800" i="1" dirty="0" smtClean="0">
              <a:solidFill>
                <a:srgbClr val="B3670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trikrat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kriptiranje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trikrat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počasnejši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varnješi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brute force krat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 </a:t>
            </a:r>
            <a:r>
              <a:rPr lang="pl-PL" sz="700" b="1" baseline="300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 ∙ 56 </a:t>
            </a:r>
            <a:endParaRPr lang="pl-PL" sz="700" b="1" baseline="300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dodatni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dve kriptiranji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56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bitnim ključem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združljivost 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če 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</a:t>
            </a:r>
            <a:r>
              <a:rPr lang="pl-PL" sz="7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</a:t>
            </a:r>
            <a:r>
              <a:rPr lang="pl-PL" sz="7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341" y="2399715"/>
            <a:ext cx="1993312" cy="151216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oljeZBesedilom 2"/>
          <p:cNvSpPr txBox="1"/>
          <p:nvPr/>
        </p:nvSpPr>
        <p:spPr>
          <a:xfrm>
            <a:off x="226306" y="3995936"/>
            <a:ext cx="1944215" cy="923330"/>
          </a:xfrm>
          <a:prstGeom prst="rect">
            <a:avLst/>
          </a:prstGeom>
          <a:solidFill>
            <a:srgbClr val="FCDF8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B3670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AES: </a:t>
            </a:r>
            <a:r>
              <a:rPr lang="sl-SI" sz="900" i="1" dirty="0" smtClean="0">
                <a:solidFill>
                  <a:srgbClr val="B3670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Rijndael algoritem</a:t>
            </a:r>
            <a:endParaRPr lang="sl-SI" sz="900" i="1" dirty="0" smtClean="0">
              <a:solidFill>
                <a:srgbClr val="B3670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najbolj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varna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metoda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bloki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128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bitov 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128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192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256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bitov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dober računalnik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10</a:t>
            </a:r>
            <a:r>
              <a:rPr lang="pl-PL" sz="700" b="1" baseline="30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10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let za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razbijanje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AES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zamikanje vrstic,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zamenjave stolpcev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izpeljave ključev</a:t>
            </a: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0" name="PoljeZBesedilom 2"/>
          <p:cNvSpPr txBox="1"/>
          <p:nvPr/>
        </p:nvSpPr>
        <p:spPr>
          <a:xfrm>
            <a:off x="2245914" y="4139952"/>
            <a:ext cx="3672408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0070C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VERIŽNO KRIPTIRANJE BLOKOV: </a:t>
            </a:r>
            <a:r>
              <a:rPr lang="sl-SI" sz="9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Chiper Block Chaining</a:t>
            </a:r>
            <a:endParaRPr lang="sl-SI" sz="800" b="1" dirty="0" smtClean="0">
              <a:solidFill>
                <a:srgbClr val="0070C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bločna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kriptografija ni praktična za pošiljanje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velikih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sporočil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ponavljajoči bloki dajejo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iste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kriptgrame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je zato možna kriptoanaliza sporočila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rešitev 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verižno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kriptiranje kjer pošiljatelj  s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prvim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sporočilom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pošlje neko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naključno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vrednost, temu rečemo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inicializacijski vektor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 da se isto sporočilo kriptira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različne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kriptograme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nujno da 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IV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tajen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3372" y="5971540"/>
            <a:ext cx="1307691" cy="523220"/>
            <a:chOff x="5073637" y="4773514"/>
            <a:chExt cx="1307691" cy="523220"/>
          </a:xfrm>
        </p:grpSpPr>
        <p:sp>
          <p:nvSpPr>
            <p:cNvPr id="11" name="PoljeZBesedilom 2"/>
            <p:cNvSpPr txBox="1"/>
            <p:nvPr/>
          </p:nvSpPr>
          <p:spPr>
            <a:xfrm>
              <a:off x="5073637" y="4773514"/>
              <a:ext cx="1307691" cy="5232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800" b="1" dirty="0" smtClean="0"/>
                <a:t>pošiljatelj</a:t>
              </a:r>
              <a:r>
                <a:rPr lang="sl-SI" sz="800" dirty="0" smtClean="0"/>
                <a:t>: kriptira vsako sporočilo v kriptogram</a:t>
              </a:r>
            </a:p>
            <a:p>
              <a:pPr>
                <a:buSzPct val="110000"/>
              </a:pPr>
              <a:endParaRPr lang="sl-SI" sz="800" b="1" dirty="0">
                <a:latin typeface="+mj-lt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400" b="1" dirty="0" smtClean="0">
                <a:latin typeface="+mj-lt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7192" y="5063282"/>
              <a:ext cx="1188132" cy="178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579082" y="5976915"/>
            <a:ext cx="1443323" cy="400110"/>
            <a:chOff x="5226037" y="4925914"/>
            <a:chExt cx="1443323" cy="400110"/>
          </a:xfrm>
        </p:grpSpPr>
        <p:sp>
          <p:nvSpPr>
            <p:cNvPr id="15" name="PoljeZBesedilom 2"/>
            <p:cNvSpPr txBox="1"/>
            <p:nvPr/>
          </p:nvSpPr>
          <p:spPr>
            <a:xfrm>
              <a:off x="5226037" y="4925914"/>
              <a:ext cx="144332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800" b="1" dirty="0" smtClean="0"/>
                <a:t>prejemnik</a:t>
              </a:r>
              <a:r>
                <a:rPr lang="sl-SI" sz="800" dirty="0" smtClean="0"/>
                <a:t>: odkriptira</a:t>
              </a:r>
            </a:p>
            <a:p>
              <a:pPr>
                <a:buSzPct val="110000"/>
              </a:pPr>
              <a:endParaRPr lang="sl-SI" sz="800" b="1" dirty="0">
                <a:latin typeface="+mj-lt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400" b="1" dirty="0" smtClean="0">
                <a:latin typeface="+mj-lt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7583" y="5108773"/>
              <a:ext cx="1284597" cy="1723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2" y="5161101"/>
            <a:ext cx="2251308" cy="71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828" y="5102388"/>
            <a:ext cx="912383" cy="83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679" y="5106833"/>
            <a:ext cx="3018081" cy="107013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40" y="4702120"/>
            <a:ext cx="746942" cy="92079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6" y="6262796"/>
            <a:ext cx="2629624" cy="1540059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PoljeZBesedilom 2"/>
          <p:cNvSpPr txBox="1"/>
          <p:nvPr/>
        </p:nvSpPr>
        <p:spPr>
          <a:xfrm>
            <a:off x="3106402" y="6262796"/>
            <a:ext cx="904501" cy="415498"/>
          </a:xfrm>
          <a:prstGeom prst="rect">
            <a:avLst/>
          </a:prstGeom>
          <a:solidFill>
            <a:srgbClr val="DCB9FF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razbijanje bločnih kriptosistemov z grobo silo 2013</a:t>
            </a:r>
            <a:endParaRPr lang="pl-PL" sz="700" dirty="0" smtClean="0">
              <a:solidFill>
                <a:schemeClr val="accent4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6" name="PoljeZBesedilom 2"/>
          <p:cNvSpPr txBox="1"/>
          <p:nvPr/>
        </p:nvSpPr>
        <p:spPr>
          <a:xfrm>
            <a:off x="228348" y="6588224"/>
            <a:ext cx="2768603" cy="230832"/>
          </a:xfrm>
          <a:prstGeom prst="rect">
            <a:avLst/>
          </a:prstGeom>
          <a:solidFill>
            <a:srgbClr val="FCF9BA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E6BA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ASIMETRIČNA KRIPTOGRAFIJA</a:t>
            </a:r>
            <a:endParaRPr lang="sl-SI" sz="400" b="1" dirty="0" smtClean="0">
              <a:solidFill>
                <a:srgbClr val="E6BA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7" name="PoljeZBesedilom 2"/>
          <p:cNvSpPr txBox="1"/>
          <p:nvPr/>
        </p:nvSpPr>
        <p:spPr>
          <a:xfrm>
            <a:off x="243372" y="6942187"/>
            <a:ext cx="2969604" cy="661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kako deluje asimetrična kriptografija?</a:t>
            </a:r>
          </a:p>
          <a:p>
            <a:pPr algn="ctr">
              <a:buSzPct val="110000"/>
            </a:pPr>
            <a:endParaRPr lang="sl-SI" sz="4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enkripcijski 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dekripcijski  D key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sta lahko različna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javen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pa mora biti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tajen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))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=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nemogoče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ugotoviti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8" name="PoljeZBesedilom 2"/>
          <p:cNvSpPr txBox="1"/>
          <p:nvPr/>
        </p:nvSpPr>
        <p:spPr>
          <a:xfrm>
            <a:off x="3271043" y="6764109"/>
            <a:ext cx="709763" cy="846386"/>
          </a:xfrm>
          <a:prstGeom prst="rect">
            <a:avLst/>
          </a:prstGeom>
          <a:solidFill>
            <a:srgbClr val="EEC100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najbolj znan tak je </a:t>
            </a:r>
            <a:r>
              <a:rPr lang="pl-PL" sz="700" b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RSA</a:t>
            </a:r>
            <a:r>
              <a:rPr lang="pl-PL" sz="7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algoritem ki deluje na podlagi praštevilskega razcepa</a:t>
            </a:r>
            <a:endParaRPr lang="pl-PL" sz="700" dirty="0" smtClean="0">
              <a:solidFill>
                <a:schemeClr val="accent4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9" name="PoljeZBesedilom 2"/>
          <p:cNvSpPr txBox="1"/>
          <p:nvPr/>
        </p:nvSpPr>
        <p:spPr>
          <a:xfrm>
            <a:off x="186376" y="7741185"/>
            <a:ext cx="2596815" cy="1138773"/>
          </a:xfrm>
          <a:prstGeom prst="rect">
            <a:avLst/>
          </a:prstGeom>
          <a:solidFill>
            <a:srgbClr val="FABEEA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>
                <a:solidFill>
                  <a:srgbClr val="7B1744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RSA: </a:t>
            </a:r>
            <a:r>
              <a:rPr lang="sl-SI" sz="900" i="1" dirty="0">
                <a:solidFill>
                  <a:srgbClr val="7B1744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Rivest, Shamir, Adleman</a:t>
            </a:r>
            <a:endParaRPr lang="sl-SI" sz="900" i="1" dirty="0" smtClean="0">
              <a:solidFill>
                <a:srgbClr val="7B1744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počasen: uporabimo za izmenjavo simetričnega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ključa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izberemo dve vsaj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1024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bitov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veliki </a:t>
            </a:r>
            <a:r>
              <a:rPr lang="pl-PL" sz="700" dirty="0" smtClean="0">
                <a:solidFill>
                  <a:srgbClr val="7B1744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praštevili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q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q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(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–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(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q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–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izberemo tak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da </a:t>
            </a:r>
            <a:r>
              <a:rPr lang="pl-PL" sz="700" dirty="0" smtClean="0">
                <a:solidFill>
                  <a:srgbClr val="7B1744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nima skupnih deliteljev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izberemo d tako da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(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mod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definiramo </a:t>
            </a:r>
            <a:r>
              <a:rPr lang="pl-PL" sz="700" dirty="0" smtClean="0">
                <a:solidFill>
                  <a:srgbClr val="7B1744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javni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ključ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(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definiramo </a:t>
            </a:r>
            <a:r>
              <a:rPr lang="pl-PL" sz="700" dirty="0" smtClean="0">
                <a:solidFill>
                  <a:srgbClr val="7B1744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zasebni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ključ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(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</a:t>
            </a:r>
          </a:p>
          <a:p>
            <a:pPr marL="228600" indent="-22860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varen ker težko najdemo razcep n</a:t>
            </a:r>
          </a:p>
        </p:txBody>
      </p:sp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32" y="8506296"/>
            <a:ext cx="1298261" cy="24764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PoljeZBesedilom 2"/>
          <p:cNvSpPr txBox="1"/>
          <p:nvPr/>
        </p:nvSpPr>
        <p:spPr>
          <a:xfrm>
            <a:off x="2825163" y="7667559"/>
            <a:ext cx="898294" cy="738664"/>
          </a:xfrm>
          <a:prstGeom prst="rect">
            <a:avLst/>
          </a:prstGeom>
          <a:solidFill>
            <a:srgbClr val="FEDAE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7B1744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primer: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 = 7 in q = 5 </a:t>
            </a:r>
            <a:endParaRPr lang="sl-SI" sz="4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dobimo n = 35</a:t>
            </a: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dobimo z = 24</a:t>
            </a: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izberemo e = 5</a:t>
            </a: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izberemo d = 29</a:t>
            </a:r>
          </a:p>
        </p:txBody>
      </p:sp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57" y="7923480"/>
            <a:ext cx="2905125" cy="35718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74" y="8366265"/>
            <a:ext cx="2847576" cy="38767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1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9"/>
          <p:cNvSpPr txBox="1"/>
          <p:nvPr/>
        </p:nvSpPr>
        <p:spPr>
          <a:xfrm>
            <a:off x="188640" y="251520"/>
            <a:ext cx="6457434" cy="230832"/>
          </a:xfrm>
          <a:prstGeom prst="rect">
            <a:avLst/>
          </a:prstGeom>
          <a:solidFill>
            <a:srgbClr val="F3C03F"/>
          </a:solidFill>
        </p:spPr>
        <p:txBody>
          <a:bodyPr wrap="square" rtlCol="0">
            <a:spAutoFit/>
          </a:bodyPr>
          <a:lstStyle/>
          <a:p>
            <a:r>
              <a:rPr lang="sl-SI" sz="900" b="1" spc="300" dirty="0" smtClean="0">
                <a:latin typeface="Franklin Gothic Medium" pitchFamily="34" charset="0"/>
                <a:cs typeface="Cascadia Mono SemiBold" pitchFamily="49" charset="0"/>
              </a:rPr>
              <a:t>PRINCIPI VARNE KOMUNIKACIJE</a:t>
            </a:r>
            <a:endParaRPr lang="sl-SI" sz="900" b="1" spc="300" dirty="0">
              <a:latin typeface="Franklin Gothic Medium" pitchFamily="34" charset="0"/>
              <a:cs typeface="Cascadia Mono SemiBold" pitchFamily="49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188640" y="611560"/>
            <a:ext cx="6457434" cy="230832"/>
          </a:xfrm>
          <a:prstGeom prst="rect">
            <a:avLst/>
          </a:prstGeom>
          <a:solidFill>
            <a:srgbClr val="CCCCFF"/>
          </a:solidFill>
          <a:ln w="3175">
            <a:solidFill>
              <a:srgbClr val="CCCCFF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3A0D5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AVTENTIKACIJA</a:t>
            </a:r>
            <a:endParaRPr lang="sl-SI" sz="400" b="1" dirty="0" smtClean="0">
              <a:solidFill>
                <a:srgbClr val="3A0D5F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" name="PoljeZBesedilom 2"/>
          <p:cNvSpPr txBox="1"/>
          <p:nvPr/>
        </p:nvSpPr>
        <p:spPr>
          <a:xfrm>
            <a:off x="188640" y="971600"/>
            <a:ext cx="2088232" cy="861774"/>
          </a:xfrm>
          <a:prstGeom prst="rect">
            <a:avLst/>
          </a:prstGeom>
          <a:solidFill>
            <a:srgbClr val="ECD9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00000"/>
                </a:solidFill>
                <a:latin typeface="Nirmala UI" pitchFamily="34" charset="0"/>
                <a:ea typeface="Nirmala UI" pitchFamily="34" charset="0"/>
                <a:cs typeface="Nirmala UI" pitchFamily="34" charset="0"/>
              </a:rPr>
              <a:t>AVTENTIKACIJA UDELEŽENCEV:</a:t>
            </a:r>
            <a:endParaRPr lang="sl-SI" sz="800" b="1" dirty="0">
              <a:solidFill>
                <a:srgbClr val="C00000"/>
              </a:solidFill>
              <a:latin typeface="Nirmala UI" pitchFamily="34" charset="0"/>
              <a:ea typeface="Nirmala UI" pitchFamily="34" charset="0"/>
              <a:cs typeface="Nirmala UI" pitchFamily="34" charset="0"/>
            </a:endParaRP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udeleženci 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preverijo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 je pošiljatelj dejansko oseba za katero se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predstavlja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 je prejemnik zagotovo prava oseba in 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prisluškovalec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76872" y="1194982"/>
            <a:ext cx="121208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jeZBesedilom 2"/>
          <p:cNvSpPr txBox="1"/>
          <p:nvPr/>
        </p:nvSpPr>
        <p:spPr>
          <a:xfrm>
            <a:off x="2492896" y="971599"/>
            <a:ext cx="4153178" cy="646331"/>
          </a:xfrm>
          <a:prstGeom prst="rect">
            <a:avLst/>
          </a:prstGeom>
          <a:solidFill>
            <a:srgbClr val="FFE3AB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AVTENTIKACIJA Z RSA:</a:t>
            </a:r>
            <a:endParaRPr lang="sl-SI" sz="700" b="1" dirty="0">
              <a:solidFill>
                <a:schemeClr val="accent6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1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1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mamo pošiljatelja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prejemnika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sporočilo </a:t>
            </a:r>
            <a:r>
              <a:rPr lang="pt-BR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kriptiramo v 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pt-BR" sz="8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), prejemnik odkriptira v 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pt-BR" sz="8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pt-BR" sz="8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)) = 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sporočilo </a:t>
            </a:r>
            <a:r>
              <a:rPr lang="pt-BR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kriptiramo v 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8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), prejemnik odkriptira v 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sl-SI" sz="800" b="1" baseline="-250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8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)) = </a:t>
            </a:r>
            <a:r>
              <a:rPr lang="pt-BR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vzajemno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sporočilo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kriptiramo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7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sl-SI" sz="7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)), prejemnik odkriptira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7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sl-SI" sz="7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7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sl-SI" sz="7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)))) =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0" name="PoljeZBesedilom 2"/>
          <p:cNvSpPr txBox="1"/>
          <p:nvPr/>
        </p:nvSpPr>
        <p:spPr>
          <a:xfrm>
            <a:off x="188640" y="1979712"/>
            <a:ext cx="3327102" cy="230832"/>
          </a:xfrm>
          <a:prstGeom prst="rect">
            <a:avLst/>
          </a:prstGeom>
          <a:solidFill>
            <a:srgbClr val="CCCCFF"/>
          </a:solidFill>
          <a:ln w="3175">
            <a:solidFill>
              <a:srgbClr val="CCCCFF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3A0D5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INTEGRITETA</a:t>
            </a:r>
            <a:endParaRPr lang="sl-SI" sz="400" b="1" dirty="0" smtClean="0">
              <a:solidFill>
                <a:srgbClr val="3A0D5F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180926" y="2339752"/>
            <a:ext cx="2088232" cy="1477328"/>
          </a:xfrm>
          <a:prstGeom prst="rect">
            <a:avLst/>
          </a:prstGeom>
          <a:solidFill>
            <a:srgbClr val="ECD9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udeleženci lahko preverijo da sporočilo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spremenjeno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 je sporočilo res od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zdaj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zgoščevalne kriptografske funkcije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 preprosto izračunljive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ne moremo ugotoviti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težko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najdemo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=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zgleda kot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naključen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niz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je internet checksum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MD5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-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23" y="1738548"/>
            <a:ext cx="1635019" cy="94399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oljeZBesedilom 2"/>
          <p:cNvSpPr txBox="1"/>
          <p:nvPr/>
        </p:nvSpPr>
        <p:spPr>
          <a:xfrm>
            <a:off x="2398080" y="2832195"/>
            <a:ext cx="2088232" cy="984885"/>
          </a:xfrm>
          <a:prstGeom prst="rect">
            <a:avLst/>
          </a:prstGeom>
          <a:solidFill>
            <a:srgbClr val="ECD9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00000"/>
                </a:solidFill>
                <a:latin typeface="Nirmala UI" pitchFamily="34" charset="0"/>
                <a:ea typeface="Nirmala UI" pitchFamily="34" charset="0"/>
                <a:cs typeface="Nirmala UI" pitchFamily="34" charset="0"/>
              </a:rPr>
              <a:t>ZGOŠČENA VREDNOST SPOROCILA:</a:t>
            </a:r>
            <a:endParaRPr lang="sl-SI" sz="800" b="1" dirty="0">
              <a:solidFill>
                <a:srgbClr val="C00000"/>
              </a:solidFill>
              <a:latin typeface="Nirmala UI" pitchFamily="34" charset="0"/>
              <a:ea typeface="Nirmala UI" pitchFamily="34" charset="0"/>
              <a:cs typeface="Nirmala UI" pitchFamily="34" charset="0"/>
            </a:endParaRP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 sporočilom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pošljemo tudi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t-BR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 </a:t>
            </a:r>
            <a:r>
              <a:rPr lang="pt-BR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preveri </a:t>
            </a:r>
            <a:r>
              <a:rPr lang="pt-BR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ali se </a:t>
            </a:r>
            <a:r>
              <a:rPr lang="pt-BR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ujemata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preverjanje avtentikacije uporabimo še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avtentikacijski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pt-BR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ošljemo</a:t>
            </a:r>
            <a:r>
              <a:rPr lang="pt-BR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t-BR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 </a:t>
            </a:r>
            <a:r>
              <a:rPr lang="pt-BR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</a:t>
            </a:r>
            <a:r>
              <a:rPr lang="pt-BR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t-BR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</a:t>
            </a:r>
            <a:r>
              <a:rPr lang="pt-BR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t-BR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t-BR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+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t-BR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pt-BR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r>
              <a:rPr lang="pt-BR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t-BR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= </a:t>
            </a:r>
            <a:r>
              <a:rPr lang="pt-BR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MAC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problem distribucija tega ključa</a:t>
            </a:r>
          </a:p>
        </p:txBody>
      </p:sp>
      <p:sp>
        <p:nvSpPr>
          <p:cNvPr id="15" name="PoljeZBesedilom 2"/>
          <p:cNvSpPr txBox="1"/>
          <p:nvPr/>
        </p:nvSpPr>
        <p:spPr>
          <a:xfrm>
            <a:off x="3618458" y="1648852"/>
            <a:ext cx="1682750" cy="1123384"/>
          </a:xfrm>
          <a:prstGeom prst="rect">
            <a:avLst/>
          </a:prstGeom>
          <a:solidFill>
            <a:srgbClr val="FEEBA4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D4650A"/>
                </a:solidFill>
                <a:latin typeface="Bahnschrift SemiBold" pitchFamily="34" charset="0"/>
                <a:ea typeface="Nirmala UI" pitchFamily="34" charset="0"/>
                <a:cs typeface="Nirmala UI" pitchFamily="34" charset="0"/>
              </a:rPr>
              <a:t>Napad z ponavljanjem komunikacije ?</a:t>
            </a: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napadalec lahko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shrani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celotno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avtenticirano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komunikacijo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pozneje jo lahko ponovno izvede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rešitev: uporabimo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enkraten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podatek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žeton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ga zgostimo skupaj z sporočilom in ključem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žeton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6" name="PoljeZBesedilom 2"/>
          <p:cNvSpPr txBox="1"/>
          <p:nvPr/>
        </p:nvSpPr>
        <p:spPr>
          <a:xfrm>
            <a:off x="5349930" y="1670338"/>
            <a:ext cx="1296144" cy="1338828"/>
          </a:xfrm>
          <a:prstGeom prst="rect">
            <a:avLst/>
          </a:prstGeom>
          <a:solidFill>
            <a:srgbClr val="82D8A3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DIGITALNI PODPIS:</a:t>
            </a:r>
            <a:endParaRPr lang="sl-SI" sz="4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način za zamenjavo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osebnega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podpisa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enolično potrjuje identiteto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avtentikacija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MAC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enolična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uporabimo kriptografijo z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javnimi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ključi</a:t>
            </a:r>
          </a:p>
        </p:txBody>
      </p:sp>
      <p:sp>
        <p:nvSpPr>
          <p:cNvPr id="17" name="PoljeZBesedilom 2"/>
          <p:cNvSpPr txBox="1"/>
          <p:nvPr/>
        </p:nvSpPr>
        <p:spPr>
          <a:xfrm>
            <a:off x="4569485" y="3071332"/>
            <a:ext cx="2027868" cy="569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Bahnschrift SemiBold" pitchFamily="34" charset="0"/>
                <a:ea typeface="Nirmala UI" pitchFamily="34" charset="0"/>
                <a:cs typeface="Nirmala UI" pitchFamily="34" charset="0"/>
              </a:rPr>
              <a:t>1. NAČIN:</a:t>
            </a: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lahko izračuna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8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lahko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predstavlja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podpisan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dokument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časovno zahtevno pri dolgih sporočilih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462211" y="3640719"/>
            <a:ext cx="0" cy="17636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454" y="3923928"/>
            <a:ext cx="3240360" cy="956784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PoljeZBesedilom 2"/>
          <p:cNvSpPr txBox="1"/>
          <p:nvPr/>
        </p:nvSpPr>
        <p:spPr>
          <a:xfrm>
            <a:off x="180926" y="3931008"/>
            <a:ext cx="3176066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>
                <a:solidFill>
                  <a:schemeClr val="accent3">
                    <a:lumMod val="50000"/>
                  </a:schemeClr>
                </a:solidFill>
                <a:latin typeface="Bahnschrift SemiBold" pitchFamily="34" charset="0"/>
                <a:ea typeface="Nirmala UI" pitchFamily="34" charset="0"/>
                <a:cs typeface="Nirmala UI" pitchFamily="34" charset="0"/>
              </a:rPr>
              <a:t>2</a:t>
            </a: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Bahnschrift SemiBold" pitchFamily="34" charset="0"/>
                <a:ea typeface="Nirmala UI" pitchFamily="34" charset="0"/>
                <a:cs typeface="Nirmala UI" pitchFamily="34" charset="0"/>
              </a:rPr>
              <a:t>. NAČIN:</a:t>
            </a: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zgoščevalno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funkcijo H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podpiše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zgoščeno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og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nekriptiranim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sporočilom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pošlje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kriptirano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zgoščeno vrednost 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7" y="4499992"/>
            <a:ext cx="3187885" cy="194421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PoljeZBesedilom 2"/>
          <p:cNvSpPr txBox="1"/>
          <p:nvPr/>
        </p:nvSpPr>
        <p:spPr>
          <a:xfrm>
            <a:off x="3414212" y="4973700"/>
            <a:ext cx="3254602" cy="1231106"/>
          </a:xfrm>
          <a:prstGeom prst="rect">
            <a:avLst/>
          </a:prstGeom>
          <a:solidFill>
            <a:srgbClr val="ECD9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00000"/>
                </a:solidFill>
                <a:latin typeface="Nirmala UI" pitchFamily="34" charset="0"/>
                <a:ea typeface="Nirmala UI" pitchFamily="34" charset="0"/>
                <a:cs typeface="Nirmala UI" pitchFamily="34" charset="0"/>
              </a:rPr>
              <a:t>CERTIFIKACIJSKA AGENCIJA:</a:t>
            </a:r>
            <a:endParaRPr lang="sl-SI" sz="800" b="1" dirty="0">
              <a:solidFill>
                <a:srgbClr val="C00000"/>
              </a:solidFill>
              <a:latin typeface="Nirmala UI" pitchFamily="34" charset="0"/>
              <a:ea typeface="Nirmala UI" pitchFamily="34" charset="0"/>
              <a:cs typeface="Nirmala UI" pitchFamily="34" charset="0"/>
            </a:endParaRP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vdiralec lahko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podpiše sporočilo s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svojim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zasebnim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ključem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 pretvarja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da je to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 nekoga drugega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certifikacijske agencije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preverjajo povezavo med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javnim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ključem in identiteto osebe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agencija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shrani povezavo med ključem in identiteto v </a:t>
            </a:r>
            <a:r>
              <a:rPr lang="sl-SI" sz="800" b="1" dirty="0" smtClean="0">
                <a:solidFill>
                  <a:srgbClr val="FF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certifikat</a:t>
            </a:r>
            <a:r>
              <a:rPr lang="sl-SI" sz="800" dirty="0" smtClean="0">
                <a:solidFill>
                  <a:srgbClr val="FF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ga agencija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podpiše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svojim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zasebnim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ključem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veriga zaupanja certifikatom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 njo preverimo veljavnost certifikata, korenske avtoritete so znane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7884368"/>
            <a:ext cx="3023790" cy="85947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094" y="6300192"/>
            <a:ext cx="951027" cy="1297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4486312" y="6300192"/>
            <a:ext cx="591059" cy="307777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korenska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avtoriteta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7" name="PoljeZBesedilom 2"/>
          <p:cNvSpPr txBox="1"/>
          <p:nvPr/>
        </p:nvSpPr>
        <p:spPr>
          <a:xfrm>
            <a:off x="4274445" y="6679980"/>
            <a:ext cx="774189" cy="307777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organizacijska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CA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8" name="PoljeZBesedilom 2"/>
          <p:cNvSpPr txBox="1"/>
          <p:nvPr/>
        </p:nvSpPr>
        <p:spPr>
          <a:xfrm>
            <a:off x="4246814" y="7164288"/>
            <a:ext cx="645342" cy="200055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uporabnik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9" name="PoljeZBesedilom 2"/>
          <p:cNvSpPr txBox="1"/>
          <p:nvPr/>
        </p:nvSpPr>
        <p:spPr>
          <a:xfrm>
            <a:off x="5145484" y="6307368"/>
            <a:ext cx="1590580" cy="1477328"/>
          </a:xfrm>
          <a:prstGeom prst="rect">
            <a:avLst/>
          </a:prstGeom>
          <a:solidFill>
            <a:srgbClr val="ECD9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00000"/>
                </a:solidFill>
                <a:latin typeface="Nirmala UI" pitchFamily="34" charset="0"/>
                <a:ea typeface="Nirmala UI" pitchFamily="34" charset="0"/>
                <a:cs typeface="Nirmala UI" pitchFamily="34" charset="0"/>
              </a:rPr>
              <a:t>CERTIFIKAT</a:t>
            </a:r>
            <a:endParaRPr lang="sl-SI" sz="800" b="1" dirty="0">
              <a:solidFill>
                <a:srgbClr val="C00000"/>
              </a:solidFill>
              <a:latin typeface="Nirmala UI" pitchFamily="34" charset="0"/>
              <a:ea typeface="Nirmala UI" pitchFamily="34" charset="0"/>
              <a:cs typeface="Nirmala UI" pitchFamily="34" charset="0"/>
            </a:endParaRP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izdajatelja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osebe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javni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osebe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digitalni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podpis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podpis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 zasebnim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ključem izdajatelja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uveljavljen standard za zapis certifikatov je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X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509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0" name="PoljeZBesedilom 29"/>
          <p:cNvSpPr txBox="1"/>
          <p:nvPr/>
        </p:nvSpPr>
        <p:spPr>
          <a:xfrm>
            <a:off x="188640" y="6526091"/>
            <a:ext cx="317812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OPERATIVNA VARNOST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34" name="PoljeZBesedilom 2"/>
          <p:cNvSpPr txBox="1"/>
          <p:nvPr/>
        </p:nvSpPr>
        <p:spPr>
          <a:xfrm>
            <a:off x="169108" y="6921692"/>
            <a:ext cx="1608592" cy="1815882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administrator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omrežja deli uporabnike na good guys in bad guys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good guy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uporabnik  legitimno uporablja vire omrežja in pripada organizaciji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bad guy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vsi ostali, dostope moramo skrbno nadzorovati </a:t>
            </a:r>
            <a:r>
              <a:rPr lang="sl-SI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– bili eyelash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omrežje običajno samo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točko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vstopa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njej kontroliramo dostope</a:t>
            </a:r>
          </a:p>
        </p:txBody>
      </p:sp>
      <p:sp>
        <p:nvSpPr>
          <p:cNvPr id="35" name="PoljeZBesedilom 2"/>
          <p:cNvSpPr txBox="1"/>
          <p:nvPr/>
        </p:nvSpPr>
        <p:spPr>
          <a:xfrm>
            <a:off x="1884419" y="6948841"/>
            <a:ext cx="1368152" cy="6617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požarni zid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firewall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zaznavanje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vdorov: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preprečevanje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vdorov: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IPS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196" y="7829634"/>
            <a:ext cx="1936621" cy="104475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37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260647" y="251519"/>
            <a:ext cx="1597319" cy="12388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1050" b="1" spc="300" dirty="0" smtClean="0">
                <a:solidFill>
                  <a:srgbClr val="D4650A"/>
                </a:solidFill>
                <a:latin typeface="Arial Black" pitchFamily="34" charset="0"/>
                <a:ea typeface="Malgun Gothic" pitchFamily="34" charset="-127"/>
                <a:cs typeface="Arial" pitchFamily="34" charset="0"/>
              </a:rPr>
              <a:t>FIREWALL</a:t>
            </a:r>
            <a:endParaRPr lang="sl-SI" sz="1100" b="1" spc="300" dirty="0" smtClean="0">
              <a:solidFill>
                <a:srgbClr val="D4650A"/>
              </a:solidFill>
              <a:latin typeface="Arial Black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izolira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interno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omrežje od velikega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javnega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določenim paketom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dovoli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prehod druge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blokira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filtrira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ves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promet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prepušča samo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dopusten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promet glede na zahteve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imun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napade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857966" y="611560"/>
            <a:ext cx="20288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jeZBesedilom 2"/>
          <p:cNvSpPr txBox="1"/>
          <p:nvPr/>
        </p:nvSpPr>
        <p:spPr>
          <a:xfrm>
            <a:off x="2132856" y="251519"/>
            <a:ext cx="1944216" cy="1000274"/>
          </a:xfrm>
          <a:prstGeom prst="rect">
            <a:avLst/>
          </a:prstGeom>
          <a:solidFill>
            <a:srgbClr val="FEEBA4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accent2">
                    <a:lumMod val="75000"/>
                  </a:schemeClr>
                </a:solidFill>
                <a:latin typeface="Bahnschrift SemiBold" pitchFamily="34" charset="0"/>
                <a:ea typeface="Nirmala UI" pitchFamily="34" charset="0"/>
                <a:cs typeface="Nirmala UI" pitchFamily="34" charset="0"/>
              </a:rPr>
              <a:t>Kakšne vrste filtriranj poznamo?</a:t>
            </a: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izolirano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filtriranje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paketov: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pretežno filtriranje na podlagi podatkov v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glavi, </a:t>
            </a:r>
            <a:r>
              <a:rPr lang="it-IT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izvorni in ponorni naslovi ter </a:t>
            </a:r>
            <a:r>
              <a:rPr lang="it-IT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vrata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filtriranje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paketov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kontekstu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nadzoruje vzpostavljenost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prehodi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filtriranje z vpogledom v podatke aplikacijske plasti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77072" y="395536"/>
            <a:ext cx="30498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jeZBesedilom 2"/>
          <p:cNvSpPr txBox="1"/>
          <p:nvPr/>
        </p:nvSpPr>
        <p:spPr>
          <a:xfrm>
            <a:off x="4437112" y="251519"/>
            <a:ext cx="2088232" cy="14465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dirty="0" smtClean="0">
                <a:solidFill>
                  <a:schemeClr val="tx2">
                    <a:lumMod val="50000"/>
                  </a:schemeClr>
                </a:solidFill>
                <a:latin typeface="Britannic Bold" pitchFamily="34" charset="0"/>
                <a:ea typeface="Nirmala UI" pitchFamily="34" charset="0"/>
                <a:cs typeface="Nirmala UI" pitchFamily="34" charset="0"/>
              </a:rPr>
              <a:t>IZOLIRANO FILTRIRANJE</a:t>
            </a: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filtriranje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običajno izvaja že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ki meji na javno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odloča se glede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vsebino paketov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izvornega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ponornega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naslova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številke IP protokola: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UDP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ICMP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,..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/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UDP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izvornih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ciljnih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vrat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tip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sporočila 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ICMP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zastavice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SYN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bit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access control list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pravil od vrha proti dnu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zapisani so v paru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pogoj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akcija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67" y="1765400"/>
            <a:ext cx="3224993" cy="115212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oljeZBesedilom 2"/>
          <p:cNvSpPr txBox="1"/>
          <p:nvPr/>
        </p:nvSpPr>
        <p:spPr>
          <a:xfrm>
            <a:off x="2492896" y="1282571"/>
            <a:ext cx="1855068" cy="307777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onemogočimo ves promet razen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WWW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navzven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DNS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obe smeri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4864" y="1251793"/>
            <a:ext cx="0" cy="23852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jeZBesedilom 2"/>
          <p:cNvSpPr txBox="1"/>
          <p:nvPr/>
        </p:nvSpPr>
        <p:spPr>
          <a:xfrm>
            <a:off x="260647" y="1652481"/>
            <a:ext cx="2952329" cy="1123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dirty="0" smtClean="0">
                <a:solidFill>
                  <a:schemeClr val="tx2">
                    <a:lumMod val="50000"/>
                  </a:schemeClr>
                </a:solidFill>
                <a:latin typeface="Britannic Bold" pitchFamily="34" charset="0"/>
                <a:ea typeface="Nirmala UI" pitchFamily="34" charset="0"/>
                <a:cs typeface="Nirmala UI" pitchFamily="34" charset="0"/>
              </a:rPr>
              <a:t>FILTRIRANJE V KONTEKSTU</a:t>
            </a: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izolirano filtriranje dovoli vstop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nesmiselnim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paketom čeprav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notranji odjemalec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vzpostavil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vodi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evidenco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vzpostavljeni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TCP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zabeleži vzpostavitev povezave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SYN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njen konec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tako se odloči ali paketi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smiselni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 preteku določenega časa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neveljavna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podoben dostopovni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seznam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 določa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kdaj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treba kontrolirat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veljavnost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1" y="2843808"/>
            <a:ext cx="3081709" cy="119136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PoljeZBesedilom 2"/>
          <p:cNvSpPr txBox="1"/>
          <p:nvPr/>
        </p:nvSpPr>
        <p:spPr>
          <a:xfrm>
            <a:off x="3332845" y="2998071"/>
            <a:ext cx="3169878" cy="8002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dirty="0" smtClean="0">
                <a:solidFill>
                  <a:schemeClr val="tx2">
                    <a:lumMod val="50000"/>
                  </a:schemeClr>
                </a:solidFill>
                <a:latin typeface="Britannic Bold" pitchFamily="34" charset="0"/>
                <a:ea typeface="Nirmala UI" pitchFamily="34" charset="0"/>
                <a:cs typeface="Nirmala UI" pitchFamily="34" charset="0"/>
              </a:rPr>
              <a:t>APLIKACIJSKI PREHODI</a:t>
            </a: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omogočajo dodatno filtriranje glede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izbiro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uporabnikov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omogočajo filtriranje na podlagi podatkov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aplikacijskem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nivoju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uporabniki potrebujejo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potrebuje vsaka svoj aplikacijski prehod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kliente je potrebno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nastaviti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 znajo povezati s prehodom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43" y="3851920"/>
            <a:ext cx="3172780" cy="61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PoljeZBesedilom 2"/>
          <p:cNvSpPr txBox="1"/>
          <p:nvPr/>
        </p:nvSpPr>
        <p:spPr>
          <a:xfrm>
            <a:off x="200558" y="4158274"/>
            <a:ext cx="2980234" cy="1238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1050" b="1" spc="300" dirty="0" smtClean="0">
                <a:solidFill>
                  <a:srgbClr val="C00000"/>
                </a:solidFill>
                <a:latin typeface="Arial Black" pitchFamily="34" charset="0"/>
                <a:ea typeface="Malgun Gothic" pitchFamily="34" charset="-127"/>
                <a:cs typeface="Arial" pitchFamily="34" charset="0"/>
              </a:rPr>
              <a:t>IDS IN IPS</a:t>
            </a:r>
            <a:endParaRPr lang="sl-SI" sz="4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IDS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dodatna naprava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poglobljeno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analizo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paketov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podlagi vstopa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sumljivih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paketov v omrežje lahko naprava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prepreči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njihov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vstop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razpošlje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obvestila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pošlje sporočilo 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potencialno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škodljivem prometu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IPS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ukrepa pri pojavitvi sumljivega prometa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Cisco, CheckPoint, Snort IDS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primerjava s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shranjenimi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vzorci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napadov: signatures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opazovanje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netipičnega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prometa: anomaly based</a:t>
            </a: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8" y="5492438"/>
            <a:ext cx="3276363" cy="139179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40" y="4571496"/>
            <a:ext cx="1963551" cy="149268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PoljeZBesedilom 2"/>
          <p:cNvSpPr txBox="1"/>
          <p:nvPr/>
        </p:nvSpPr>
        <p:spPr>
          <a:xfrm>
            <a:off x="5205957" y="4402185"/>
            <a:ext cx="1434555" cy="1661993"/>
          </a:xfrm>
          <a:prstGeom prst="rect">
            <a:avLst/>
          </a:prstGeom>
          <a:solidFill>
            <a:srgbClr val="FBCDC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dirty="0" smtClean="0">
                <a:solidFill>
                  <a:srgbClr val="C00000"/>
                </a:solidFill>
                <a:latin typeface="Britannic Bold" pitchFamily="34" charset="0"/>
                <a:ea typeface="Nirmala UI" pitchFamily="34" charset="0"/>
                <a:cs typeface="Nirmala UI" pitchFamily="34" charset="0"/>
              </a:rPr>
              <a:t>ZAZNAVANJE Z VZORCI</a:t>
            </a: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vzorci lahko hranijo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izvorni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ponorni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hranijo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zaporedje bitov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podatkih paketa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so vezani na serijo paketov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odvisno 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baze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znanih vzorcev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slabo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zaznavanje še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nevidenih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napadov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možni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lažni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alarmi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 procesiranje </a:t>
            </a: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2" name="PoljeZBesedilom 2"/>
          <p:cNvSpPr txBox="1"/>
          <p:nvPr/>
        </p:nvSpPr>
        <p:spPr>
          <a:xfrm>
            <a:off x="3573015" y="6188336"/>
            <a:ext cx="3067497" cy="692497"/>
          </a:xfrm>
          <a:prstGeom prst="rect">
            <a:avLst/>
          </a:prstGeom>
          <a:solidFill>
            <a:srgbClr val="FBCDC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dirty="0" smtClean="0">
                <a:solidFill>
                  <a:srgbClr val="C00000"/>
                </a:solidFill>
                <a:latin typeface="Britannic Bold" pitchFamily="34" charset="0"/>
                <a:ea typeface="Nirmala UI" pitchFamily="34" charset="0"/>
                <a:cs typeface="Nirmala UI" pitchFamily="34" charset="0"/>
              </a:rPr>
              <a:t>ZAZNAVANJE NETIPICNEGA PROMETA</a:t>
            </a:r>
          </a:p>
          <a:p>
            <a:pPr>
              <a:buSzPct val="110000"/>
            </a:pPr>
            <a:r>
              <a:rPr lang="sl-SI" sz="2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sistem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opazuje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običajen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promet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izračuna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statistike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vezane nanj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sistem reagira na statistično neobičajen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promet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možno zaznavanje še 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nevidenih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napadov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v-SE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težko</a:t>
            </a:r>
            <a:r>
              <a:rPr lang="sv-SE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v-SE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ločevanje</a:t>
            </a:r>
            <a:r>
              <a:rPr lang="sv-SE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med normalnim </a:t>
            </a:r>
            <a:r>
              <a:rPr lang="sv-SE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v-SE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nenavadnim prometom</a:t>
            </a:r>
            <a:endParaRPr lang="sv-SE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3" name="PoljeZBesedilom 2"/>
          <p:cNvSpPr txBox="1"/>
          <p:nvPr/>
        </p:nvSpPr>
        <p:spPr>
          <a:xfrm>
            <a:off x="200558" y="6975386"/>
            <a:ext cx="3276363" cy="1969770"/>
          </a:xfrm>
          <a:prstGeom prst="rect">
            <a:avLst/>
          </a:prstGeom>
          <a:solidFill>
            <a:srgbClr val="FEEBA4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accent2">
                    <a:lumMod val="75000"/>
                  </a:schemeClr>
                </a:solidFill>
                <a:latin typeface="Bahnschrift SemiBold" pitchFamily="34" charset="0"/>
                <a:ea typeface="Nirmala UI" pitchFamily="34" charset="0"/>
                <a:cs typeface="Nirmala UI" pitchFamily="34" charset="0"/>
              </a:rPr>
              <a:t>Pogosti napadi na omrežne sisteme:</a:t>
            </a:r>
          </a:p>
          <a:p>
            <a:pPr>
              <a:buSzPct val="110000"/>
            </a:pPr>
            <a:r>
              <a:rPr lang="sl-SI" sz="100" b="1" dirty="0">
                <a:solidFill>
                  <a:schemeClr val="accent2">
                    <a:lumMod val="75000"/>
                  </a:schemeClr>
                </a:solidFill>
                <a:latin typeface="Bahnschrift SemiBold" pitchFamily="34" charset="0"/>
                <a:ea typeface="Nirmala UI" pitchFamily="34" charset="0"/>
                <a:cs typeface="Nirmala UI" pitchFamily="34" charset="0"/>
              </a:rPr>
              <a:t> </a:t>
            </a:r>
            <a:endParaRPr lang="sl-SI" sz="100" b="1" dirty="0" smtClean="0">
              <a:solidFill>
                <a:schemeClr val="accent2">
                  <a:lumMod val="75000"/>
                </a:schemeClr>
              </a:solidFill>
              <a:latin typeface="Bahnschrift SemiBold" pitchFamily="34" charset="0"/>
              <a:ea typeface="Nirmala UI" pitchFamily="34" charset="0"/>
              <a:cs typeface="Nirmala UI" pitchFamily="34" charset="0"/>
            </a:endParaRP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prisluškovanje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in </a:t>
            </a:r>
            <a:r>
              <a:rPr lang="sl-SI" sz="700" b="1" dirty="0">
                <a:latin typeface="Arial" pitchFamily="34" charset="0"/>
                <a:ea typeface="Nirmala UI" pitchFamily="34" charset="0"/>
                <a:cs typeface="Arial" pitchFamily="34" charset="0"/>
              </a:rPr>
              <a:t>ponarejanje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 sporočil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matematični 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napadi na </a:t>
            </a:r>
            <a:r>
              <a:rPr lang="sl-SI" sz="700" b="1" dirty="0">
                <a:latin typeface="Arial" pitchFamily="34" charset="0"/>
                <a:ea typeface="Nirmala UI" pitchFamily="34" charset="0"/>
                <a:cs typeface="Arial" pitchFamily="34" charset="0"/>
              </a:rPr>
              <a:t>kriptografske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 algoritme in ključe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ugibanje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gesel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: brute 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force, napad s 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slovarjem</a:t>
            </a:r>
            <a:endParaRPr lang="sl-SI" sz="700" dirty="0">
              <a:latin typeface="Arial" pitchFamily="34" charset="0"/>
              <a:ea typeface="Nirmala UI" pitchFamily="34" charset="0"/>
              <a:cs typeface="Arial" pitchFamily="34" charset="0"/>
            </a:endParaRP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virusi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, črvi, trojanci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izkoriščanje </a:t>
            </a:r>
            <a:r>
              <a:rPr lang="sl-SI" sz="700" b="1" dirty="0">
                <a:latin typeface="Arial" pitchFamily="34" charset="0"/>
                <a:ea typeface="Nirmala UI" pitchFamily="34" charset="0"/>
                <a:cs typeface="Arial" pitchFamily="34" charset="0"/>
              </a:rPr>
              <a:t>šibkosti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 v programski opremi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socialni inženiring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pregled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vrat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 : 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napadalec testira, kateri strežniki so 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delujoči in katere storitve so na voljo, tako pridobiva informacije o sistemu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brskanje po </a:t>
            </a:r>
            <a:r>
              <a:rPr lang="sl-SI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smeteh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: informacije o sistemu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b="1" dirty="0">
                <a:latin typeface="Arial" pitchFamily="34" charset="0"/>
                <a:ea typeface="Nirmala UI" pitchFamily="34" charset="0"/>
                <a:cs typeface="Arial" pitchFamily="34" charset="0"/>
              </a:rPr>
              <a:t>rojstnodnevni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 napad: je napad na zgoščevalne 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funkcije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back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door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: </a:t>
            </a:r>
            <a:r>
              <a:rPr lang="pl-PL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napadalec </a:t>
            </a:r>
            <a:r>
              <a:rPr lang="pl-PL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dostopi </a:t>
            </a:r>
            <a:r>
              <a:rPr lang="pl-PL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do sistema preko druge </a:t>
            </a:r>
            <a:r>
              <a:rPr lang="pl-PL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poti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pl-PL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ponarejanje </a:t>
            </a:r>
            <a:r>
              <a:rPr lang="pl-PL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IP naslovov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pl-PL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prestreganje</a:t>
            </a:r>
            <a:r>
              <a:rPr lang="pl-PL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komunikacije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ponovitev komunikacije</a:t>
            </a:r>
          </a:p>
          <a:p>
            <a:pPr marL="228600" indent="-228600">
              <a:buSzPct val="85000"/>
              <a:buFont typeface="+mj-lt"/>
              <a:buAutoNum type="arabicPeriod"/>
            </a:pP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ugrabitev </a:t>
            </a:r>
            <a:r>
              <a:rPr lang="sl-SI" sz="700" b="1" dirty="0">
                <a:latin typeface="Arial" pitchFamily="34" charset="0"/>
                <a:ea typeface="Nirmala UI" pitchFamily="34" charset="0"/>
                <a:cs typeface="Arial" pitchFamily="34" charset="0"/>
              </a:rPr>
              <a:t>TCP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sej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:  napadalec prekine komunikacijo med uporabnikoma in se vrine 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v mesto 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enega od njiju</a:t>
            </a:r>
            <a:endParaRPr lang="sl-SI" sz="700" b="1" dirty="0" smtClean="0">
              <a:latin typeface="Arial" pitchFamily="34" charset="0"/>
              <a:ea typeface="Nirmala UI" pitchFamily="34" charset="0"/>
              <a:cs typeface="Arial" pitchFamily="34" charset="0"/>
            </a:endParaRPr>
          </a:p>
          <a:p>
            <a:pPr marL="228600" indent="-228600">
              <a:buSzPct val="85000"/>
              <a:buFont typeface="+mj-lt"/>
              <a:buAutoNum type="arabicPeriod"/>
            </a:pPr>
            <a:endParaRPr lang="sl-SI" sz="1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5" name="PoljeZBesedilom 2"/>
          <p:cNvSpPr txBox="1"/>
          <p:nvPr/>
        </p:nvSpPr>
        <p:spPr>
          <a:xfrm>
            <a:off x="3581637" y="6975386"/>
            <a:ext cx="3058875" cy="538609"/>
          </a:xfrm>
          <a:prstGeom prst="rect">
            <a:avLst/>
          </a:prstGeom>
          <a:solidFill>
            <a:srgbClr val="FEEBA4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228600" indent="-228600">
              <a:buSzPct val="85000"/>
              <a:buFont typeface="+mj-lt"/>
              <a:buAutoNum type="arabicPeriod" startAt="16"/>
            </a:pP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napadi s </a:t>
            </a:r>
            <a:r>
              <a:rPr lang="sl-SI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fragmentacijo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: z razbijanjem paketa na fragmente razdelimo 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glavo paketa da jih požarni </a:t>
            </a:r>
            <a:r>
              <a:rPr lang="sl-SI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zid ne more 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filtrirati</a:t>
            </a:r>
          </a:p>
          <a:p>
            <a:pPr marL="228600" indent="-228600">
              <a:buSzPct val="85000"/>
              <a:buFont typeface="+mj-lt"/>
              <a:buAutoNum type="arabicPeriod" startAt="16"/>
            </a:pPr>
            <a:r>
              <a:rPr lang="sl-SI" sz="700" b="1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odpoved delovanja 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sistema: </a:t>
            </a:r>
            <a:r>
              <a:rPr lang="pt-BR" sz="700" dirty="0">
                <a:latin typeface="Arial" pitchFamily="34" charset="0"/>
                <a:ea typeface="Nirmala UI" pitchFamily="34" charset="0"/>
                <a:cs typeface="Arial" pitchFamily="34" charset="0"/>
              </a:rPr>
              <a:t>obremeni omrežne vire tako, da se nehajo odzivati zahtevam regularnih </a:t>
            </a:r>
            <a:r>
              <a:rPr lang="pt-BR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uporabniko</a:t>
            </a:r>
            <a:r>
              <a:rPr lang="sl-SI" sz="700" dirty="0" smtClean="0">
                <a:latin typeface="Arial" pitchFamily="34" charset="0"/>
                <a:ea typeface="Nirmala UI" pitchFamily="34" charset="0"/>
                <a:cs typeface="Arial" pitchFamily="34" charset="0"/>
              </a:rPr>
              <a:t>v</a:t>
            </a:r>
            <a:endParaRPr lang="sl-SI" sz="700" b="1" dirty="0" smtClean="0">
              <a:latin typeface="Arial" pitchFamily="34" charset="0"/>
              <a:ea typeface="Nirmala UI" pitchFamily="34" charset="0"/>
              <a:cs typeface="Arial" pitchFamily="34" charset="0"/>
            </a:endParaRPr>
          </a:p>
          <a:p>
            <a:pPr marL="228600" indent="-228600">
              <a:buSzPct val="85000"/>
              <a:buFont typeface="+mj-lt"/>
              <a:buAutoNum type="arabicPeriod" startAt="16"/>
            </a:pPr>
            <a:endParaRPr lang="sl-SI" sz="1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005064" y="7513995"/>
            <a:ext cx="0" cy="154349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jeZBesedilom 2"/>
          <p:cNvSpPr txBox="1"/>
          <p:nvPr/>
        </p:nvSpPr>
        <p:spPr>
          <a:xfrm>
            <a:off x="3581637" y="7740352"/>
            <a:ext cx="3058875" cy="9694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00000"/>
                </a:solidFill>
                <a:latin typeface="Bahnschrift SemiBold" pitchFamily="34" charset="0"/>
                <a:ea typeface="Nirmala UI" pitchFamily="34" charset="0"/>
                <a:cs typeface="Nirmala UI" pitchFamily="34" charset="0"/>
              </a:rPr>
              <a:t>Napadi DoS:</a:t>
            </a:r>
            <a:endParaRPr lang="sl-SI" sz="800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prekoračitev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medpomnilnika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procesu pošljemo več podatkov, kot jih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sprejme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SYN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napad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napadalec pošlje veliko število zahtev za vzpostavitev povezave in se na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odgovor sistema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 odzove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Teardrop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podatke 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št. in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dolžini fragmentov v IP paketu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Smurf: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posredni broadcast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preobremenitev sistema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botov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98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434" y="4890564"/>
            <a:ext cx="1187684" cy="148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20" y="5099603"/>
            <a:ext cx="1378042" cy="93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90017" y="4288870"/>
            <a:ext cx="2448272" cy="1338828"/>
            <a:chOff x="692695" y="4427421"/>
            <a:chExt cx="2448272" cy="1338828"/>
          </a:xfrm>
        </p:grpSpPr>
        <p:sp>
          <p:nvSpPr>
            <p:cNvPr id="32" name="PoljeZBesedilom 2"/>
            <p:cNvSpPr txBox="1"/>
            <p:nvPr/>
          </p:nvSpPr>
          <p:spPr>
            <a:xfrm>
              <a:off x="692695" y="4427421"/>
              <a:ext cx="2448272" cy="13388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8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CRC</a:t>
              </a: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3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uporaba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kontrolnih vsot</a:t>
              </a: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matematična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metoda ki uporablja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polinome</a:t>
              </a: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dodatnih bitov</a:t>
              </a: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zaznava in popravi napake do 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+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1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bitov</a:t>
              </a: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19" y="5148064"/>
              <a:ext cx="2016224" cy="592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PoljeZBesedilom 2"/>
          <p:cNvSpPr txBox="1"/>
          <p:nvPr/>
        </p:nvSpPr>
        <p:spPr>
          <a:xfrm>
            <a:off x="3717032" y="107504"/>
            <a:ext cx="2304256" cy="492443"/>
          </a:xfrm>
          <a:prstGeom prst="rect">
            <a:avLst/>
          </a:prstGeom>
          <a:solidFill>
            <a:srgbClr val="AFE789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zaznavanje in odpravljanje napak: 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motnje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kanalu: presluh, slabljenje, šum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it-IT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signal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 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okvari</a:t>
            </a:r>
          </a:p>
        </p:txBody>
      </p:sp>
      <p:sp>
        <p:nvSpPr>
          <p:cNvPr id="5" name="PoljeZBesedilom 2"/>
          <p:cNvSpPr txBox="1"/>
          <p:nvPr/>
        </p:nvSpPr>
        <p:spPr>
          <a:xfrm>
            <a:off x="160771" y="107504"/>
            <a:ext cx="3484253" cy="661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CSMA: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vztrajni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če je kanal zaseden, posluša dokler se ne sprosti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nevztrajni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šele po času ponovno prisluhne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vztrajni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vztrajno posluša, ko se kanal sprosti, z verjetnostjo p odda paket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gledamo ali nekdo že govori preden spregovorimo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97" y="798103"/>
            <a:ext cx="2050117" cy="143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2111055" y="798103"/>
            <a:ext cx="2059825" cy="907941"/>
          </a:xfrm>
          <a:prstGeom prst="rect">
            <a:avLst/>
          </a:prstGeom>
          <a:solidFill>
            <a:srgbClr val="FAE19C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principi iz realnega življenja so: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daj vsakemu priložnost, da govori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odgovarjaj, razen če te kdo ne ogovori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izvajaj monologov 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dvigni roko, če imaš vprašanje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prekinjaj nekoga, ko ta govori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spi, ko ti nekdo govori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30960" y="672117"/>
            <a:ext cx="2448272" cy="1877437"/>
            <a:chOff x="4221088" y="651150"/>
            <a:chExt cx="2448272" cy="1877437"/>
          </a:xfrm>
        </p:grpSpPr>
        <p:sp>
          <p:nvSpPr>
            <p:cNvPr id="11" name="PoljeZBesedilom 2"/>
            <p:cNvSpPr txBox="1"/>
            <p:nvPr/>
          </p:nvSpPr>
          <p:spPr>
            <a:xfrm>
              <a:off x="4221088" y="651150"/>
              <a:ext cx="2448272" cy="187743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8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EDC</a:t>
              </a:r>
              <a:r>
                <a:rPr lang="sl-SI" sz="800" b="1" dirty="0" smtClean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: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Error Detection Code</a:t>
              </a:r>
            </a:p>
            <a:p>
              <a:pPr>
                <a:buSzPct val="110000"/>
              </a:pPr>
              <a:endParaRPr lang="sl-SI" sz="3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pl-PL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dodamo še </a:t>
              </a:r>
              <a:r>
                <a:rPr lang="pl-PL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dodatne</a:t>
              </a:r>
              <a:r>
                <a:rPr lang="pl-PL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pl-PL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bite</a:t>
              </a:r>
              <a:r>
                <a:rPr lang="pl-PL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za preverjanje 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pravilnosti</a:t>
              </a: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protokol za popravljanje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lahko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spregleda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napake</a:t>
              </a: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več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EDC bitov omogoča boljšo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detekcijo</a:t>
              </a: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3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094" y="1232279"/>
              <a:ext cx="2020168" cy="1216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232618" y="1772418"/>
            <a:ext cx="1927968" cy="1661993"/>
            <a:chOff x="2242912" y="1772418"/>
            <a:chExt cx="1927968" cy="1661993"/>
          </a:xfrm>
        </p:grpSpPr>
        <p:sp>
          <p:nvSpPr>
            <p:cNvPr id="14" name="PoljeZBesedilom 2"/>
            <p:cNvSpPr txBox="1"/>
            <p:nvPr/>
          </p:nvSpPr>
          <p:spPr>
            <a:xfrm>
              <a:off x="2242912" y="1772418"/>
              <a:ext cx="1927968" cy="16619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8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PARNOST</a:t>
              </a: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3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soda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oz.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liha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paritetna shema </a:t>
              </a: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liha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paritetna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shema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0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če imamo v podatkih liho število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enic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in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1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če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sodo</a:t>
              </a: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omogoča samo zaznavanje lihega števila napak</a:t>
              </a: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parnost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2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dimenzijah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 biti za vsako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vrstico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in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stolpec</a:t>
              </a:r>
            </a:p>
            <a:p>
              <a:pPr marL="228600" indent="-228600">
                <a:buSzPct val="110000"/>
                <a:buFont typeface="Arial" pitchFamily="34" charset="0"/>
                <a:buChar char="•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zaznavanje 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in odpravljanje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enojnih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ali celo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dvojnih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napak</a:t>
              </a:r>
            </a:p>
          </p:txBody>
        </p:sp>
        <p:pic>
          <p:nvPicPr>
            <p:cNvPr id="4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8824" y="2560643"/>
              <a:ext cx="1168502" cy="334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72" y="2334942"/>
            <a:ext cx="1878335" cy="1095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1" y="3272959"/>
            <a:ext cx="1525436" cy="90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PoljeZBesedilom 2"/>
          <p:cNvSpPr txBox="1"/>
          <p:nvPr/>
        </p:nvSpPr>
        <p:spPr>
          <a:xfrm>
            <a:off x="4230960" y="2641308"/>
            <a:ext cx="2448272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HAMMINGOVA KODA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kontrolne bite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0101 dodamo 3 in 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sodo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paritetno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shemo 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951" y="3525815"/>
            <a:ext cx="1528081" cy="92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25" y="3347864"/>
            <a:ext cx="1751656" cy="941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50" y="3125107"/>
            <a:ext cx="1277733" cy="801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PoljeZBesedilom 2"/>
          <p:cNvSpPr txBox="1"/>
          <p:nvPr/>
        </p:nvSpPr>
        <p:spPr>
          <a:xfrm>
            <a:off x="2708920" y="4524765"/>
            <a:ext cx="2520280" cy="4770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4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protokoli za izmenični dostop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namesto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faze boja za medij je faza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rezervacije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 pristopa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952991" y="4997136"/>
            <a:ext cx="179790" cy="30841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230960" y="4995631"/>
            <a:ext cx="638200" cy="22444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oljeZBesedilom 2"/>
          <p:cNvSpPr txBox="1"/>
          <p:nvPr/>
        </p:nvSpPr>
        <p:spPr>
          <a:xfrm>
            <a:off x="3345079" y="5796136"/>
            <a:ext cx="1483766" cy="707886"/>
          </a:xfrm>
          <a:prstGeom prst="rect">
            <a:avLst/>
          </a:prstGeom>
          <a:solidFill>
            <a:srgbClr val="DCB4F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rezervacija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centralnim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zakasnitev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enotna točka odpovedi: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centralno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</a:t>
            </a:r>
          </a:p>
        </p:txBody>
      </p:sp>
      <p:sp>
        <p:nvSpPr>
          <p:cNvPr id="43" name="PoljeZBesedilom 2"/>
          <p:cNvSpPr txBox="1"/>
          <p:nvPr/>
        </p:nvSpPr>
        <p:spPr>
          <a:xfrm>
            <a:off x="5611765" y="4347793"/>
            <a:ext cx="1115566" cy="830997"/>
          </a:xfrm>
          <a:prstGeom prst="rect">
            <a:avLst/>
          </a:prstGeom>
          <a:solidFill>
            <a:srgbClr val="DCB4F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rezervacija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žetonom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token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kroži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zakasnitev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enotna točka odpovedi: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žeton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4617" y="5761601"/>
            <a:ext cx="2328279" cy="2077492"/>
            <a:chOff x="164617" y="5761601"/>
            <a:chExt cx="2328279" cy="2077492"/>
          </a:xfrm>
        </p:grpSpPr>
        <p:sp>
          <p:nvSpPr>
            <p:cNvPr id="50" name="PoljeZBesedilom 2"/>
            <p:cNvSpPr txBox="1"/>
            <p:nvPr/>
          </p:nvSpPr>
          <p:spPr>
            <a:xfrm>
              <a:off x="164617" y="5761601"/>
              <a:ext cx="2328279" cy="2077492"/>
            </a:xfrm>
            <a:prstGeom prst="rect">
              <a:avLst/>
            </a:prstGeom>
            <a:solidFill>
              <a:srgbClr val="ECBEE5"/>
            </a:solidFill>
            <a:ln w="31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900" dirty="0" smtClean="0">
                  <a:solidFill>
                    <a:schemeClr val="accent4">
                      <a:lumMod val="50000"/>
                    </a:schemeClr>
                  </a:solidFill>
                  <a:latin typeface="Franklin Gothic Demi" pitchFamily="34" charset="0"/>
                  <a:ea typeface="Malgun Gothic" pitchFamily="34" charset="-127"/>
                  <a:cs typeface="Arial" pitchFamily="34" charset="0"/>
                </a:rPr>
                <a:t>dostop do brezžičnega medija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CSMA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/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CA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 </a:t>
              </a: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izogibanje 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trkom z </a:t>
              </a: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usklajevanjem 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časov pošiljanj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protokol za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naključni dostop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CS </a:t>
              </a: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ne deluje 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dobro </a:t>
              </a: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ker imajo dostopne točke </a:t>
              </a:r>
              <a:r>
                <a:rPr lang="sl-SI" sz="8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različna</a:t>
              </a: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8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področja</a:t>
              </a: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pokritost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uporabljen v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802.11 WiFi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uporaba </a:t>
              </a:r>
              <a:r>
                <a:rPr lang="pl-PL" sz="8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signalov</a:t>
              </a:r>
              <a:r>
                <a:rPr lang="pl-PL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za </a:t>
              </a:r>
              <a:r>
                <a:rPr lang="pl-PL" sz="8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rezervacijo</a:t>
              </a:r>
              <a:r>
                <a:rPr lang="pl-PL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pl-PL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medija</a:t>
              </a:r>
              <a:endPara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imamo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2 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posebni situaciji</a:t>
              </a: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32" y="6588224"/>
              <a:ext cx="2056248" cy="7730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3" name="Straight Arrow Connector 52"/>
          <p:cNvCxnSpPr/>
          <p:nvPr/>
        </p:nvCxnSpPr>
        <p:spPr>
          <a:xfrm flipV="1">
            <a:off x="2337561" y="7361279"/>
            <a:ext cx="262527" cy="9754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oljeZBesedilom 2"/>
          <p:cNvSpPr txBox="1"/>
          <p:nvPr/>
        </p:nvSpPr>
        <p:spPr>
          <a:xfrm>
            <a:off x="2625830" y="6588224"/>
            <a:ext cx="1380486" cy="307777"/>
          </a:xfrm>
          <a:prstGeom prst="rect">
            <a:avLst/>
          </a:prstGeom>
          <a:solidFill>
            <a:srgbClr val="FAE19C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RTS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request to send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CTS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clear to send</a:t>
            </a:r>
          </a:p>
        </p:txBody>
      </p:sp>
      <p:sp>
        <p:nvSpPr>
          <p:cNvPr id="56" name="PoljeZBesedilom 2"/>
          <p:cNvSpPr txBox="1"/>
          <p:nvPr/>
        </p:nvSpPr>
        <p:spPr>
          <a:xfrm>
            <a:off x="2625830" y="6964988"/>
            <a:ext cx="2387345" cy="954107"/>
          </a:xfrm>
          <a:prstGeom prst="rect">
            <a:avLst/>
          </a:prstGeom>
          <a:solidFill>
            <a:srgbClr val="FAE19C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skriti terminali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A in C in B in D na sliki na primer, ker terminala nista v dosegu ampak lahko vseeno ustvarita kolizijo v točki B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izpostavljeni terminali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B in C sta si izpostavljena, terminala sta v dosegu in ustvarjata trke v vmesnem prostoru ampak ne pri pošiljanju iz B v A in C v D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329792" y="7682637"/>
            <a:ext cx="27029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oljeZBesedilom 2"/>
          <p:cNvSpPr txBox="1"/>
          <p:nvPr/>
        </p:nvSpPr>
        <p:spPr>
          <a:xfrm>
            <a:off x="4145058" y="6588224"/>
            <a:ext cx="2534174" cy="230832"/>
          </a:xfrm>
          <a:prstGeom prst="rect">
            <a:avLst/>
          </a:prstGeom>
          <a:solidFill>
            <a:srgbClr val="D3EE7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ETHERNET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2" name="PoljeZBesedilom 2"/>
          <p:cNvSpPr txBox="1"/>
          <p:nvPr/>
        </p:nvSpPr>
        <p:spPr>
          <a:xfrm>
            <a:off x="5085184" y="6974751"/>
            <a:ext cx="1594048" cy="707886"/>
          </a:xfrm>
          <a:prstGeom prst="rect">
            <a:avLst/>
          </a:prstGeom>
          <a:solidFill>
            <a:srgbClr val="EBF28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hiter, poceni in enostaven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različni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standardi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fizični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mediji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npr. baker / optika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ista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oblika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okvirja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MAC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5"/>
          <a:stretch/>
        </p:blipFill>
        <p:spPr bwMode="auto">
          <a:xfrm>
            <a:off x="3665851" y="7812360"/>
            <a:ext cx="3083932" cy="11499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42" y="8117803"/>
            <a:ext cx="2312699" cy="7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2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188640" y="179512"/>
            <a:ext cx="2328279" cy="1092607"/>
          </a:xfrm>
          <a:prstGeom prst="rect">
            <a:avLst/>
          </a:prstGeom>
          <a:solidFill>
            <a:srgbClr val="ECBEE5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4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TOPOLOGIJA ETHERNETA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včasih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vodilo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vsi vmesniki so bili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kolizijski domeni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najprej koaksialno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vodilo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nato topologija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zvezda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naprava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hub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zvezda: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stikalo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centru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ločene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kolizijske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možne različne različice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vsakem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kraku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95" y="190451"/>
            <a:ext cx="934289" cy="892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194692"/>
            <a:ext cx="1229617" cy="88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oljeZBesedilom 2"/>
          <p:cNvSpPr txBox="1"/>
          <p:nvPr/>
        </p:nvSpPr>
        <p:spPr>
          <a:xfrm>
            <a:off x="4941168" y="223317"/>
            <a:ext cx="1673150" cy="8463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OKVIR ETHERNET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preambula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7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∙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10101010 in 1 ∙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10101011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namenjeno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sinhronizaciji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ur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oddajnika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MTU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max transmission unit</a:t>
            </a:r>
            <a:endParaRPr lang="pl-PL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84" y="1247299"/>
            <a:ext cx="2973784" cy="121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PoljeZBesedilom 2"/>
          <p:cNvSpPr txBox="1"/>
          <p:nvPr/>
        </p:nvSpPr>
        <p:spPr>
          <a:xfrm>
            <a:off x="188640" y="1331640"/>
            <a:ext cx="3168352" cy="1015663"/>
          </a:xfrm>
          <a:prstGeom prst="rect">
            <a:avLst/>
          </a:prstGeom>
          <a:solidFill>
            <a:srgbClr val="FAF58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kaj ponuja Ethernet?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nepovezavna storitev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vmesnik pošlje brez faze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vzpostavljanja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nezanesljiva storitev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kontrola pravilnosti je CRC, potrjevanje in ponovno pošiljanje se ne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uporabljata, </a:t>
            </a:r>
            <a:r>
              <a:rPr lang="sv-SE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omrežna in transportna plast skrbita za vrstni red in prenos vseh </a:t>
            </a:r>
            <a:r>
              <a:rPr lang="sv-SE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CSMA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/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CD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posluša pred oddajo, v primeru trka preneha, uporablja se eksponentno povečevanje čakanja na naslednjo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oddajo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koliziji se uporablja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jam signal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za oznanitev trka drugim</a:t>
            </a:r>
          </a:p>
        </p:txBody>
      </p:sp>
      <p:sp>
        <p:nvSpPr>
          <p:cNvPr id="9" name="PoljeZBesedilom 2"/>
          <p:cNvSpPr txBox="1"/>
          <p:nvPr/>
        </p:nvSpPr>
        <p:spPr>
          <a:xfrm>
            <a:off x="188640" y="2468553"/>
            <a:ext cx="3168352" cy="230832"/>
          </a:xfrm>
          <a:prstGeom prst="rect">
            <a:avLst/>
          </a:prstGeom>
          <a:solidFill>
            <a:srgbClr val="D3EE7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PPP PROTOKOL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0" name="PoljeZBesedilom 2"/>
          <p:cNvSpPr txBox="1"/>
          <p:nvPr/>
        </p:nvSpPr>
        <p:spPr>
          <a:xfrm>
            <a:off x="188640" y="2771800"/>
            <a:ext cx="3168352" cy="707886"/>
          </a:xfrm>
          <a:prstGeom prst="rect">
            <a:avLst/>
          </a:prstGeom>
          <a:solidFill>
            <a:srgbClr val="EBF28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drugi</a:t>
            </a:r>
            <a:r>
              <a:rPr lang="it-IT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it-IT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povezavni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point to point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povezave med dvema točkama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 ne uporablja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broadcast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povezavah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en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ni potrebe po protokolu za dostop do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medija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MAC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naslovih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32" y="2583969"/>
            <a:ext cx="2979332" cy="199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oljeZBesedilom 2"/>
          <p:cNvSpPr txBox="1"/>
          <p:nvPr/>
        </p:nvSpPr>
        <p:spPr>
          <a:xfrm>
            <a:off x="5914826" y="4139952"/>
            <a:ext cx="751892" cy="230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OKVIR PPP</a:t>
            </a:r>
            <a:endParaRPr lang="pl-PL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3" name="PoljeZBesedilom 2"/>
          <p:cNvSpPr txBox="1"/>
          <p:nvPr/>
        </p:nvSpPr>
        <p:spPr>
          <a:xfrm>
            <a:off x="5229200" y="2263596"/>
            <a:ext cx="864096" cy="307777"/>
          </a:xfrm>
          <a:prstGeom prst="rect">
            <a:avLst/>
          </a:prstGeom>
          <a:solidFill>
            <a:srgbClr val="EBF28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ype polje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multipleksiranje</a:t>
            </a:r>
          </a:p>
        </p:txBody>
      </p:sp>
      <p:sp>
        <p:nvSpPr>
          <p:cNvPr id="15" name="PoljeZBesedilom 2"/>
          <p:cNvSpPr txBox="1"/>
          <p:nvPr/>
        </p:nvSpPr>
        <p:spPr>
          <a:xfrm>
            <a:off x="188641" y="3584564"/>
            <a:ext cx="3168351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v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okvirju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PPP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lahko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poljubne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oblike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če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vsebujejo niz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01111110 ki je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začetek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konec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okvirja, uporabljamo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vrivanje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stuffing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01111110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vrinemo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ubežno kodo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escape sequence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ta koda opozori prejemnika da zaporedje, ki sledi, ni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zastavica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 ubežno kodo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odstrani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pri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sprejemu</a:t>
            </a:r>
            <a:endParaRPr lang="pl-PL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05" y="4499992"/>
            <a:ext cx="2458219" cy="96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PoljeZBesedilom 2"/>
          <p:cNvSpPr txBox="1"/>
          <p:nvPr/>
        </p:nvSpPr>
        <p:spPr>
          <a:xfrm>
            <a:off x="3101838" y="4651702"/>
            <a:ext cx="3529452" cy="1261884"/>
          </a:xfrm>
          <a:prstGeom prst="rect">
            <a:avLst/>
          </a:prstGeom>
          <a:solidFill>
            <a:srgbClr val="EC909F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spc="600" dirty="0" smtClean="0">
                <a:solidFill>
                  <a:schemeClr val="accent2">
                    <a:lumMod val="50000"/>
                  </a:schemeClr>
                </a:solidFill>
                <a:latin typeface="Bahnschrift SemiCondensed" pitchFamily="34" charset="0"/>
                <a:ea typeface="Malgun Gothic" pitchFamily="34" charset="-127"/>
                <a:cs typeface="Arial" pitchFamily="34" charset="0"/>
              </a:rPr>
              <a:t>NASLAVLJANJE NAPRAV</a:t>
            </a:r>
            <a:endParaRPr lang="sl-SI" sz="800" b="1" spc="600" dirty="0" smtClean="0">
              <a:solidFill>
                <a:schemeClr val="accent2">
                  <a:lumMod val="50000"/>
                </a:schemeClr>
              </a:solidFill>
              <a:latin typeface="Bahnschrift SemiCondensed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aprave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imajo naslove, ki so sestavljeni iz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48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bitov: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fizični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MAC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 zapišemo z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12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HEX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znaki torej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možnih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900" b="1" baseline="300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48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naslovov</a:t>
            </a: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pl-PL" sz="1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polovica 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ID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proizvajalca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druga polovica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ID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adapterja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MAC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 je zapečen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adapterju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je </a:t>
            </a:r>
            <a:r>
              <a:rPr lang="pl-PL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unikaten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naprave morajo razpoznati, ali 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okvir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mediju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namenjen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njim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FF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- 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FF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-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FF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- 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FF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-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FF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-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FF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broadcast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prejemniki so vse naprave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naslavljanje računalnikov v </a:t>
            </a:r>
            <a:r>
              <a:rPr lang="sl-SI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Internetu</a:t>
            </a:r>
            <a:r>
              <a:rPr lang="sl-SI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poteka z uporabo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naslovov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MAC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naslovi so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fizični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stalni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napravo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naslovi so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logični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zamenljivi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oziroma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odvisni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od lokacije priklopa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6404" y="5605810"/>
            <a:ext cx="2800548" cy="723275"/>
            <a:chOff x="196404" y="5605810"/>
            <a:chExt cx="2800548" cy="723275"/>
          </a:xfrm>
        </p:grpSpPr>
        <p:sp>
          <p:nvSpPr>
            <p:cNvPr id="18" name="PoljeZBesedilom 2"/>
            <p:cNvSpPr txBox="1"/>
            <p:nvPr/>
          </p:nvSpPr>
          <p:spPr>
            <a:xfrm>
              <a:off x="196404" y="5605810"/>
              <a:ext cx="2800548" cy="7232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900" spc="300" dirty="0" smtClean="0">
                  <a:solidFill>
                    <a:schemeClr val="accent4">
                      <a:lumMod val="50000"/>
                    </a:schemeClr>
                  </a:solidFill>
                  <a:latin typeface="Gill Sans Ultra Bold Condensed" pitchFamily="34" charset="0"/>
                  <a:ea typeface="Malgun Gothic" pitchFamily="34" charset="-127"/>
                  <a:cs typeface="Arial" pitchFamily="34" charset="0"/>
                </a:rPr>
                <a:t>ADRESS RESOLUTION PROTOCOL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t-BR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vsako vozlišče ima tabelo </a:t>
              </a:r>
              <a:r>
                <a:rPr lang="pt-BR" sz="8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ARP </a:t>
              </a: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vsebuje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3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podatke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8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ARP</a:t>
              </a:r>
              <a:r>
                <a:rPr lang="pl-PL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deluje samo na </a:t>
              </a:r>
              <a:r>
                <a:rPr lang="pl-PL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lokalnem</a:t>
              </a:r>
              <a:r>
                <a:rPr lang="pl-PL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pl-PL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podomrežju</a:t>
              </a:r>
              <a:r>
                <a:rPr lang="pl-PL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pl-PL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in ne v </a:t>
              </a:r>
              <a:r>
                <a:rPr lang="pl-PL" sz="8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celem</a:t>
              </a:r>
              <a:r>
                <a:rPr lang="pl-PL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pl-PL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internetu</a:t>
              </a:r>
              <a:endParaRPr lang="pl-PL" sz="8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509" y="5932615"/>
              <a:ext cx="1464183" cy="86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PoljeZBesedilom 2"/>
          <p:cNvSpPr txBox="1"/>
          <p:nvPr/>
        </p:nvSpPr>
        <p:spPr>
          <a:xfrm>
            <a:off x="196405" y="6444208"/>
            <a:ext cx="2163848" cy="1415772"/>
          </a:xfrm>
          <a:prstGeom prst="rect">
            <a:avLst/>
          </a:prstGeom>
          <a:solidFill>
            <a:srgbClr val="ECBEE5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noProof="1" smtClean="0">
                <a:solidFill>
                  <a:schemeClr val="accent4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nastanek ARP tabele: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 želi poslati datagram vozlišču B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naslova MAC še nima v tabeli ARP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A pošlje paket za </a:t>
            </a:r>
            <a:r>
              <a:rPr lang="pl-PL" sz="700" b="1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ARP</a:t>
            </a:r>
            <a:r>
              <a:rPr lang="pl-PL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poizvedbo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ga naslovi na vse 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vmesnike – </a:t>
            </a:r>
            <a:r>
              <a:rPr lang="sl-SI" sz="700" b="1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broadcast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prejmejo jo vsa vozlišča 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priključena na medij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sl-SI" sz="700" b="1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naslova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poizvedbe vmesnik 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B 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zazna da 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paket sprašuje po 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njem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B odgovori vmesniku A z </a:t>
            </a:r>
            <a:r>
              <a:rPr lang="pl-PL" sz="700" b="1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odgovorom</a:t>
            </a:r>
            <a:r>
              <a:rPr lang="pl-PL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ARP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pošlje </a:t>
            </a:r>
            <a:r>
              <a:rPr lang="sl-SI" sz="700" b="1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svoj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MAC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samo vozlišču 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A shrani novi podatek v svojo 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princip </a:t>
            </a:r>
            <a:r>
              <a:rPr lang="sl-SI" sz="700" b="1" noProof="1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plug</a:t>
            </a:r>
            <a:r>
              <a:rPr lang="sl-SI" sz="700" noProof="1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and </a:t>
            </a:r>
            <a:r>
              <a:rPr lang="sl-SI" sz="700" b="1" noProof="1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play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59265" y="6319659"/>
            <a:ext cx="0" cy="484589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jeZBesedilom 2"/>
          <p:cNvSpPr txBox="1"/>
          <p:nvPr/>
        </p:nvSpPr>
        <p:spPr>
          <a:xfrm>
            <a:off x="2436108" y="6228184"/>
            <a:ext cx="2163848" cy="1200329"/>
          </a:xfrm>
          <a:prstGeom prst="rect">
            <a:avLst/>
          </a:prstGeom>
          <a:solidFill>
            <a:srgbClr val="ECBEE5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noProof="1" smtClean="0">
                <a:solidFill>
                  <a:schemeClr val="accent4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aktivna oprema: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repeater 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ponavljalec oz. ojačevalec opreme na fizični plasti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hub 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: razdelilec oz. 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zvezdišče ponavlja 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signal na vseh ostalih vratih z isto hitrostjo, ne shranjuje 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okvirjev, ista 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kolizijska 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switch 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: omrežno stikalo, preklaplja med priključenimi segmenti, shranjuje okvirje in aktivno </a:t>
            </a:r>
            <a:r>
              <a:rPr lang="sl-SI" sz="700" noProof="1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ukrepa na 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podlagi vsebine, </a:t>
            </a:r>
            <a:r>
              <a:rPr lang="sl-SI" sz="700" b="1" noProof="1">
                <a:solidFill>
                  <a:srgbClr val="00206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posredovanje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noProof="1">
                <a:solidFill>
                  <a:srgbClr val="00206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poplavljanje</a:t>
            </a:r>
            <a:r>
              <a:rPr lang="sl-SI" sz="700" noProof="1">
                <a:solidFill>
                  <a:srgbClr val="00206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noProof="1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noProof="1">
                <a:solidFill>
                  <a:srgbClr val="00206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filtriranje</a:t>
            </a:r>
            <a:endParaRPr lang="sl-SI" sz="700" b="1" noProof="1" smtClean="0">
              <a:solidFill>
                <a:srgbClr val="00206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090600" y="6324967"/>
            <a:ext cx="269653" cy="40727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5949361"/>
            <a:ext cx="1800200" cy="4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PoljeZBesedilom 2"/>
          <p:cNvSpPr txBox="1"/>
          <p:nvPr/>
        </p:nvSpPr>
        <p:spPr>
          <a:xfrm>
            <a:off x="3526284" y="5975679"/>
            <a:ext cx="674142" cy="2154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primerjava</a:t>
            </a: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02" y="6414869"/>
            <a:ext cx="1781372" cy="713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2461868" y="7597162"/>
            <a:ext cx="2164362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spc="600" dirty="0" smtClean="0">
                <a:solidFill>
                  <a:srgbClr val="003A37"/>
                </a:solidFill>
                <a:latin typeface="Bahnschrift SemiCondensed" pitchFamily="34" charset="0"/>
                <a:ea typeface="Malgun Gothic" pitchFamily="34" charset="-127"/>
                <a:cs typeface="Arial" pitchFamily="34" charset="0"/>
              </a:rPr>
              <a:t>SWITCH</a:t>
            </a:r>
            <a:endParaRPr lang="sl-SI" sz="800" b="1" spc="600" dirty="0" smtClean="0">
              <a:solidFill>
                <a:srgbClr val="003A37"/>
              </a:solidFill>
              <a:latin typeface="Bahnschrift SemiCondensed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hkratnih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dvosmerna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 med vozlišči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stikalo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stikalno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tabelo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en-US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switch </a:t>
            </a:r>
            <a:r>
              <a:rPr lang="en-US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table,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en-US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CAM </a:t>
            </a:r>
            <a:r>
              <a:rPr lang="en-US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table, </a:t>
            </a:r>
            <a:r>
              <a:rPr lang="en-US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FIB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stikalo se po priklopu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kje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dosegljiv kateri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vmesnik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vnaša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zapise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tabelo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kadar stikalo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sprejme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okvir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si za nekaj časa zapomni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lokacijo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pošiljatelja okvirja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139" y="7488550"/>
            <a:ext cx="1190871" cy="37143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Straight Arrow Connector 29"/>
          <p:cNvCxnSpPr/>
          <p:nvPr/>
        </p:nvCxnSpPr>
        <p:spPr>
          <a:xfrm flipH="1">
            <a:off x="2090600" y="8028384"/>
            <a:ext cx="371268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090600" y="8450514"/>
            <a:ext cx="371268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90600" y="8723433"/>
            <a:ext cx="361494" cy="97039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oljeZBesedilom 2"/>
          <p:cNvSpPr txBox="1"/>
          <p:nvPr/>
        </p:nvSpPr>
        <p:spPr>
          <a:xfrm>
            <a:off x="335273" y="7935790"/>
            <a:ext cx="1698618" cy="323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POPLAVLJANJE na VSA </a:t>
            </a: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vrata: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ne vemo kje je prejemnik</a:t>
            </a:r>
            <a:endParaRPr lang="pl-PL" sz="6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5" name="PoljeZBesedilom 2"/>
          <p:cNvSpPr txBox="1"/>
          <p:nvPr/>
        </p:nvSpPr>
        <p:spPr>
          <a:xfrm>
            <a:off x="203938" y="8316416"/>
            <a:ext cx="1829953" cy="323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POSREDOVANJE na IZBRANA </a:t>
            </a: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vrata: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vemo kje je prejemnik</a:t>
            </a:r>
            <a:endParaRPr lang="pl-PL" sz="6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6" name="PoljeZBesedilom 2"/>
          <p:cNvSpPr txBox="1"/>
          <p:nvPr/>
        </p:nvSpPr>
        <p:spPr>
          <a:xfrm>
            <a:off x="421093" y="8688927"/>
            <a:ext cx="1602926" cy="323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FILTRIRANJE: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okvir je namenjen istim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vratom ga zavržemo </a:t>
            </a:r>
            <a:endParaRPr lang="pl-PL" sz="6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5193196" y="7380312"/>
            <a:ext cx="126014" cy="10823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oljeZBesedilom 2"/>
          <p:cNvSpPr txBox="1"/>
          <p:nvPr/>
        </p:nvSpPr>
        <p:spPr>
          <a:xfrm>
            <a:off x="5394387" y="7221064"/>
            <a:ext cx="1273869" cy="9079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prvi sprejem okvirja: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stikalo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shrani lokacijo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pošiljatelja 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stikalo ne ve kje je cilj zato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poplavi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oz. ang.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flood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okvir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vrata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855604" y="7859980"/>
            <a:ext cx="10960" cy="23739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oljeZBesedilom 2"/>
          <p:cNvSpPr txBox="1"/>
          <p:nvPr/>
        </p:nvSpPr>
        <p:spPr>
          <a:xfrm>
            <a:off x="4753061" y="8283019"/>
            <a:ext cx="1670013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nan prejemnik: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stikalo prejme okvir za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znanega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osreduje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t-BR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okvir 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</a:t>
            </a:r>
            <a:r>
              <a:rPr lang="pt-BR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prava vrata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oljeZBesedilom 29"/>
          <p:cNvSpPr txBox="1"/>
          <p:nvPr/>
        </p:nvSpPr>
        <p:spPr>
          <a:xfrm>
            <a:off x="277956" y="4898271"/>
            <a:ext cx="6378579" cy="230832"/>
          </a:xfrm>
          <a:prstGeom prst="rect">
            <a:avLst/>
          </a:prstGeom>
          <a:solidFill>
            <a:srgbClr val="54A8EE"/>
          </a:solidFill>
        </p:spPr>
        <p:txBody>
          <a:bodyPr wrap="square" rtlCol="0">
            <a:spAutoFit/>
          </a:bodyPr>
          <a:lstStyle/>
          <a:p>
            <a:r>
              <a:rPr lang="sl-SI" sz="900" spc="300" dirty="0" smtClean="0">
                <a:latin typeface="Franklin Gothic Medium" pitchFamily="34" charset="0"/>
                <a:cs typeface="Cascadia Mono SemiBold" pitchFamily="49" charset="0"/>
              </a:rPr>
              <a:t>povezavna in nepovezavna omrežja</a:t>
            </a:r>
            <a:endParaRPr lang="sl-SI" sz="900" spc="300" dirty="0">
              <a:latin typeface="Franklin Gothic Medium" pitchFamily="34" charset="0"/>
              <a:cs typeface="Cascadia Mono SemiBold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38598" y="2675980"/>
            <a:ext cx="3154794" cy="1119584"/>
            <a:chOff x="3638598" y="2675980"/>
            <a:chExt cx="3154794" cy="1119584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598" y="2675980"/>
              <a:ext cx="3154794" cy="111958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086" b="94669"/>
            <a:stretch/>
          </p:blipFill>
          <p:spPr bwMode="auto">
            <a:xfrm>
              <a:off x="3665288" y="3288184"/>
              <a:ext cx="344300" cy="5968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PoljeZBesedilom 2"/>
          <p:cNvSpPr txBox="1"/>
          <p:nvPr/>
        </p:nvSpPr>
        <p:spPr>
          <a:xfrm>
            <a:off x="268741" y="1826241"/>
            <a:ext cx="6343674" cy="276999"/>
          </a:xfrm>
          <a:prstGeom prst="rect">
            <a:avLst/>
          </a:prstGeom>
          <a:solidFill>
            <a:srgbClr val="EC909F"/>
          </a:solidFill>
        </p:spPr>
        <p:txBody>
          <a:bodyPr wrap="square" rtlCol="0">
            <a:spAutoFit/>
          </a:bodyPr>
          <a:lstStyle/>
          <a:p>
            <a:r>
              <a:rPr lang="sl-SI" sz="1200" dirty="0" smtClean="0">
                <a:latin typeface="Cascadia Mono SemiBold" pitchFamily="49" charset="0"/>
                <a:cs typeface="Cascadia Mono SemiBold" pitchFamily="49" charset="0"/>
              </a:rPr>
              <a:t>OMREŽNA PLAST</a:t>
            </a:r>
            <a:endParaRPr lang="sl-SI" sz="12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2" name="PoljeZBesedilom 2"/>
          <p:cNvSpPr txBox="1"/>
          <p:nvPr/>
        </p:nvSpPr>
        <p:spPr>
          <a:xfrm>
            <a:off x="260648" y="251520"/>
            <a:ext cx="1800200" cy="4770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povezovanje stikal: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pravilnega posredovanja se naučimo z učenjem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stikalnih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tabel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8" y="827584"/>
            <a:ext cx="2527250" cy="94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oljeZBesedilom 2"/>
          <p:cNvSpPr txBox="1"/>
          <p:nvPr/>
        </p:nvSpPr>
        <p:spPr>
          <a:xfrm>
            <a:off x="2240868" y="359242"/>
            <a:ext cx="1080120" cy="738664"/>
          </a:xfrm>
          <a:prstGeom prst="rect">
            <a:avLst/>
          </a:prstGeom>
          <a:solidFill>
            <a:srgbClr val="EBF28A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filtriranje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stikalo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sl-SI" sz="900" b="1" baseline="-250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bo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zavrglo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okvir ki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pošlje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ker je na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istih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vratih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ima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stikalo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pl-PL" sz="900" b="1" baseline="-250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stikalni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tabeli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zapis za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" name="PoljeZBesedilom 2"/>
          <p:cNvSpPr txBox="1"/>
          <p:nvPr/>
        </p:nvSpPr>
        <p:spPr>
          <a:xfrm>
            <a:off x="3501008" y="251520"/>
            <a:ext cx="3168352" cy="1215717"/>
          </a:xfrm>
          <a:prstGeom prst="rect">
            <a:avLst/>
          </a:prstGeom>
          <a:solidFill>
            <a:srgbClr val="D6F79B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spc="300" dirty="0" smtClean="0">
                <a:solidFill>
                  <a:schemeClr val="accent3">
                    <a:lumMod val="50000"/>
                  </a:schemeClr>
                </a:solidFill>
                <a:latin typeface="Gill Sans Ultra Bold Condensed" pitchFamily="34" charset="0"/>
                <a:ea typeface="Malgun Gothic" pitchFamily="34" charset="-127"/>
                <a:cs typeface="Arial" pitchFamily="34" charset="0"/>
              </a:rPr>
              <a:t>VIRTUALNA LOKALNA OMREŽJA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stikal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svoje slabosti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!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uporaba enega samega stikala kliče k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pomanjkanju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izolacije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prometa, zmanjšanje broadcast izboljša performance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uporaba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stikal je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drago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premik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uporabnika na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drugo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lokacijo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zahteva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fizično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vzpostavitev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stikalo ki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VLAN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omogoča uporabo različnih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navideznih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lokalnih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omrežij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isti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fizični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omrežni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infrastrukturi</a:t>
            </a:r>
            <a:endParaRPr lang="pl-PL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26" y="1582650"/>
            <a:ext cx="2189609" cy="104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oljeZBesedilom 2"/>
          <p:cNvSpPr txBox="1"/>
          <p:nvPr/>
        </p:nvSpPr>
        <p:spPr>
          <a:xfrm>
            <a:off x="2945208" y="1566093"/>
            <a:ext cx="1204689" cy="415498"/>
          </a:xfrm>
          <a:prstGeom prst="rect">
            <a:avLst/>
          </a:prstGeom>
          <a:solidFill>
            <a:srgbClr val="ECBEE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naloga 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transport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segmenta od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končnega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pošiljatelja do prejemnika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2945208" y="2157101"/>
            <a:ext cx="1440160" cy="415498"/>
          </a:xfrm>
          <a:prstGeom prst="rect">
            <a:avLst/>
          </a:prstGeom>
          <a:solidFill>
            <a:srgbClr val="ECBEE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naloga 2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enkapsulacija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segmentov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transportne plasti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strani pošiljatelja</a:t>
            </a: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3" name="PoljeZBesedilom 2"/>
          <p:cNvSpPr txBox="1"/>
          <p:nvPr/>
        </p:nvSpPr>
        <p:spPr>
          <a:xfrm>
            <a:off x="277956" y="2195736"/>
            <a:ext cx="2567530" cy="1338828"/>
          </a:xfrm>
          <a:prstGeom prst="rect">
            <a:avLst/>
          </a:prstGeom>
          <a:solidFill>
            <a:srgbClr val="82D8A3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USMERJEVALNIK</a:t>
            </a:r>
            <a:endParaRPr lang="sl-SI" sz="4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transport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datagrama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jedru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 med različnimi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mediji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izvajajo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usmerjanje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posredovanje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posredovanje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prenos paketa iz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vhodnega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izhodni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vmesnik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usmerjevalnika in poteka znotraj usmerjevalnikov saj ima ta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posredovalno tabelo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usmerjanje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določitev poti paketov od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izvora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cilja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sodelujejo vse omrežne naprave na poti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2" name="PoljeZBesedilom 2"/>
          <p:cNvSpPr txBox="1"/>
          <p:nvPr/>
        </p:nvSpPr>
        <p:spPr>
          <a:xfrm>
            <a:off x="2988449" y="2623831"/>
            <a:ext cx="1118205" cy="523220"/>
          </a:xfrm>
          <a:prstGeom prst="rect">
            <a:avLst/>
          </a:prstGeom>
          <a:solidFill>
            <a:srgbClr val="ECBEE5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prisotna v vseh omrežnih napravah in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jedru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omrežja oz.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usmerjevalnikih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212976" y="3147051"/>
            <a:ext cx="0" cy="56085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jeZBesedilom 2"/>
          <p:cNvSpPr txBox="1"/>
          <p:nvPr/>
        </p:nvSpPr>
        <p:spPr>
          <a:xfrm>
            <a:off x="277956" y="3665547"/>
            <a:ext cx="2567530" cy="830997"/>
          </a:xfrm>
          <a:prstGeom prst="rect">
            <a:avLst/>
          </a:prstGeom>
          <a:solidFill>
            <a:srgbClr val="C5EDD4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zagotovljena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dostava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dostava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zagotovljenem času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dostava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pravem zaporedju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zagotovljena spodnja meja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pasovne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širine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največja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varianca zakasnitve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zagotavlja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varno komunikacijo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38" y="4567649"/>
            <a:ext cx="2340774" cy="180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7"/>
          <a:stretch/>
        </p:blipFill>
        <p:spPr bwMode="auto">
          <a:xfrm>
            <a:off x="3016701" y="3741653"/>
            <a:ext cx="3292620" cy="105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764704" y="5124946"/>
            <a:ext cx="0" cy="23914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988840" y="5124946"/>
            <a:ext cx="0" cy="23914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oljeZBesedilom 2"/>
          <p:cNvSpPr txBox="1"/>
          <p:nvPr/>
        </p:nvSpPr>
        <p:spPr>
          <a:xfrm>
            <a:off x="296138" y="5416932"/>
            <a:ext cx="1422852" cy="415498"/>
          </a:xfrm>
          <a:prstGeom prst="rect">
            <a:avLst/>
          </a:prstGeom>
          <a:solidFill>
            <a:srgbClr val="99CC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omogočajo vzpostavitev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zveze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omrežni infrastrukturi med</a:t>
            </a:r>
          </a:p>
          <a:p>
            <a:pPr>
              <a:buSzPct val="110000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pošiljateljem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prejemnikom</a:t>
            </a:r>
          </a:p>
        </p:txBody>
      </p:sp>
      <p:sp>
        <p:nvSpPr>
          <p:cNvPr id="31" name="PoljeZBesedilom 2"/>
          <p:cNvSpPr txBox="1"/>
          <p:nvPr/>
        </p:nvSpPr>
        <p:spPr>
          <a:xfrm>
            <a:off x="1796232" y="5413712"/>
            <a:ext cx="1422852" cy="415498"/>
          </a:xfrm>
          <a:prstGeom prst="rect">
            <a:avLst/>
          </a:prstGeom>
          <a:solidFill>
            <a:srgbClr val="99CC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omogočajo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posredovanje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paketov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skozi infrastrukturo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brez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vzpostavljene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</a:p>
        </p:txBody>
      </p:sp>
      <p:sp>
        <p:nvSpPr>
          <p:cNvPr id="32" name="PoljeZBesedilom 2"/>
          <p:cNvSpPr txBox="1"/>
          <p:nvPr/>
        </p:nvSpPr>
        <p:spPr>
          <a:xfrm>
            <a:off x="296137" y="5940152"/>
            <a:ext cx="3024851" cy="969496"/>
          </a:xfrm>
          <a:prstGeom prst="rect">
            <a:avLst/>
          </a:prstGeom>
          <a:solidFill>
            <a:srgbClr val="FAF58E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NAVIDEZNI VODI</a:t>
            </a:r>
            <a:endParaRPr lang="sl-SI" sz="4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kot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telefonske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zveze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faze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vzpostavitev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tok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rušenje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številke vodov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neodvisne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kar pomeni lažjo konfiguracijo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usmerjajo pakete glede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številke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vodov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internet tega ne uporablja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!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ATM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X.25, MPLS, Frame Relay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6" y="7020272"/>
            <a:ext cx="2996712" cy="108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PoljeZBesedilom 2"/>
          <p:cNvSpPr txBox="1"/>
          <p:nvPr/>
        </p:nvSpPr>
        <p:spPr>
          <a:xfrm>
            <a:off x="3431106" y="5259906"/>
            <a:ext cx="3024851" cy="1585049"/>
          </a:xfrm>
          <a:prstGeom prst="rect">
            <a:avLst/>
          </a:prstGeom>
          <a:solidFill>
            <a:srgbClr val="FAF58E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DATAGRAMSKA OMREŽJA</a:t>
            </a:r>
            <a:endParaRPr lang="sl-SI" sz="4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faze vzpostavljanja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usmerjevalniki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hranijo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 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končnih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paketu se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cilja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se ga "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vrže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" 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usmerjevalniki posredujejo glede na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ciljni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paket lahko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potuje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različnih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posredovalne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tabele: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32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bitni naslovi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tabele bi bile ogromne zato združujemo dele naslovov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range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pa posredujemo na podlagi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predpone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predponami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krajši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bolj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učinkovit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jih ustreza več uporabimo ujemanje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najdaljše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hranijo tabele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stanje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povezavah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578" y="6909648"/>
            <a:ext cx="3078512" cy="11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Arrow Connector 35"/>
          <p:cNvCxnSpPr/>
          <p:nvPr/>
        </p:nvCxnSpPr>
        <p:spPr>
          <a:xfrm>
            <a:off x="699592" y="7812360"/>
            <a:ext cx="0" cy="36004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0" y="8244408"/>
            <a:ext cx="3276364" cy="73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>
            <a:off x="3224554" y="7884368"/>
            <a:ext cx="276454" cy="2880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386" y="8246764"/>
            <a:ext cx="3150220" cy="73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79512"/>
            <a:ext cx="3024336" cy="1101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oljeZBesedilom 2"/>
          <p:cNvSpPr txBox="1"/>
          <p:nvPr/>
        </p:nvSpPr>
        <p:spPr>
          <a:xfrm>
            <a:off x="548680" y="1173179"/>
            <a:ext cx="1224136" cy="2154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združevanje v range</a:t>
            </a: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36" y="395535"/>
            <a:ext cx="3501008" cy="81938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oljeZBesedilom 2"/>
          <p:cNvSpPr txBox="1"/>
          <p:nvPr/>
        </p:nvSpPr>
        <p:spPr>
          <a:xfrm>
            <a:off x="3573016" y="251520"/>
            <a:ext cx="1224136" cy="2154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ujemanje po predponi</a:t>
            </a: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4" y="1426469"/>
            <a:ext cx="3321223" cy="183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PoljeZBesedilom 29"/>
          <p:cNvSpPr txBox="1"/>
          <p:nvPr/>
        </p:nvSpPr>
        <p:spPr>
          <a:xfrm>
            <a:off x="3559398" y="1367292"/>
            <a:ext cx="3210049" cy="246221"/>
          </a:xfrm>
          <a:prstGeom prst="rect">
            <a:avLst/>
          </a:prstGeom>
          <a:solidFill>
            <a:srgbClr val="EFDC53"/>
          </a:solidFill>
        </p:spPr>
        <p:txBody>
          <a:bodyPr wrap="square" rtlCol="0">
            <a:spAutoFit/>
          </a:bodyPr>
          <a:lstStyle/>
          <a:p>
            <a:r>
              <a:rPr lang="sl-SI" sz="1000" dirty="0" smtClean="0">
                <a:latin typeface="Cascadia Mono SemiBold" pitchFamily="49" charset="0"/>
                <a:cs typeface="Cascadia Mono SemiBold" pitchFamily="49" charset="0"/>
              </a:rPr>
              <a:t>INTERNET PROTOCOL : </a:t>
            </a:r>
            <a:r>
              <a:rPr lang="sl-SI" sz="1000" dirty="0" smtClean="0">
                <a:solidFill>
                  <a:srgbClr val="C00000"/>
                </a:solidFill>
                <a:latin typeface="Cascadia Mono SemiBold" pitchFamily="49" charset="0"/>
                <a:cs typeface="Cascadia Mono SemiBold" pitchFamily="49" charset="0"/>
              </a:rPr>
              <a:t>IP</a:t>
            </a:r>
            <a:endParaRPr lang="sl-SI" sz="1000" dirty="0">
              <a:solidFill>
                <a:srgbClr val="C00000"/>
              </a:solidFill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9" name="PoljeZBesedilom 2"/>
          <p:cNvSpPr txBox="1"/>
          <p:nvPr/>
        </p:nvSpPr>
        <p:spPr>
          <a:xfrm>
            <a:off x="2249488" y="3686125"/>
            <a:ext cx="4104456" cy="1461939"/>
          </a:xfrm>
          <a:prstGeom prst="rect">
            <a:avLst/>
          </a:prstGeom>
          <a:solidFill>
            <a:srgbClr val="FAF58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9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KOMPONENTE</a:t>
            </a:r>
            <a:r>
              <a:rPr lang="sl-SI" sz="800" b="1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verzija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IP protokola 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HEADER LENGTH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poda kje se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začnejo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podatki 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TYPE OF SERVICE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razlikovanje datagramov z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posebno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obravnavo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8 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LENGTH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skupna dolžina celega datagrama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bytes 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16 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ID FLAG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OFFSET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potrebno za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fragmentacijo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–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32 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TTL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za </a:t>
            </a:r>
            <a:r>
              <a:rPr lang="sl-SI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preprečitev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ciklanja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datagramov vsak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 zmanjša vrednost za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 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8 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UPPER LAYER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številka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enkapsuliranega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protokola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podatkih – 8 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CHECKSUM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kontrolna enota glave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datagrama preračuna jo vsak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–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16 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 NASLOVI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naslovi </a:t>
            </a:r>
            <a:r>
              <a:rPr lang="sl-SI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izvora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cilja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32 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OPCIJE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it-IT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možne </a:t>
            </a:r>
            <a:r>
              <a:rPr lang="it-IT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razširitve</a:t>
            </a:r>
            <a:r>
              <a:rPr lang="it-IT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glave </a:t>
            </a:r>
            <a:r>
              <a:rPr lang="it-IT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datagrama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32 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poljubne dolžine</a:t>
            </a: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5" t="3811" r="1407"/>
          <a:stretch/>
        </p:blipFill>
        <p:spPr bwMode="auto">
          <a:xfrm>
            <a:off x="3669258" y="1673816"/>
            <a:ext cx="2896010" cy="181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r="2977" b="16179"/>
          <a:stretch/>
        </p:blipFill>
        <p:spPr bwMode="auto">
          <a:xfrm>
            <a:off x="112204" y="3184888"/>
            <a:ext cx="1944216" cy="198809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oljeZBesedilom 2"/>
          <p:cNvSpPr txBox="1"/>
          <p:nvPr/>
        </p:nvSpPr>
        <p:spPr>
          <a:xfrm>
            <a:off x="3545830" y="2823182"/>
            <a:ext cx="783704" cy="200055"/>
          </a:xfrm>
          <a:prstGeom prst="rect">
            <a:avLst/>
          </a:prstGeom>
          <a:solidFill>
            <a:srgbClr val="FAF58E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omrežna plast</a:t>
            </a:r>
            <a:endParaRPr lang="pl-PL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525344" y="3992458"/>
            <a:ext cx="0" cy="122761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jeZBesedilom 2"/>
          <p:cNvSpPr txBox="1"/>
          <p:nvPr/>
        </p:nvSpPr>
        <p:spPr>
          <a:xfrm>
            <a:off x="5517232" y="3146072"/>
            <a:ext cx="1220490" cy="846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fragmentacija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 IP datagrami se morajo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enkapsulirati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okvirje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povezavne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plasti 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omejeno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dolžino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zato velik IP paket razbijemo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manjših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7" name="PoljeZBesedilom 2"/>
          <p:cNvSpPr txBox="1"/>
          <p:nvPr/>
        </p:nvSpPr>
        <p:spPr>
          <a:xfrm>
            <a:off x="5210826" y="5292080"/>
            <a:ext cx="144226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kako poteka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zastavicah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DF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don‘t fragment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MF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more fragments</a:t>
            </a: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omrežju lahko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tehnologij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zato se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MTU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spreminja in lahko fragmentacijo izvede tudi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poti</a:t>
            </a:r>
          </a:p>
          <a:p>
            <a:pPr>
              <a:buSzPct val="11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fragmente združi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plast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prejemnika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pred predajo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transportni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plasti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10" y="5292080"/>
            <a:ext cx="2899930" cy="8155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PoljeZBesedilom 2"/>
          <p:cNvSpPr txBox="1"/>
          <p:nvPr/>
        </p:nvSpPr>
        <p:spPr>
          <a:xfrm>
            <a:off x="1988840" y="6193482"/>
            <a:ext cx="308715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napadi z fragmentacijo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>
              <a:buSzPct val="110000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overlapping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fragment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attack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napadalec fragmentira pakete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 namerno </a:t>
            </a:r>
            <a:r>
              <a:rPr lang="pl-PL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napačnimi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odmiki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oz. dolžinami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>
              <a:buSzPct val="11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tiny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fragment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attack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s fragmentacijo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napadalec podatke </a:t>
            </a:r>
            <a:r>
              <a:rPr lang="sl-SI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razkosa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tako da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fragmentira tudi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podatke v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glavi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enkapsuliranega </a:t>
            </a:r>
            <a:r>
              <a:rPr lang="sl-SI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protokola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možno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izvesti </a:t>
            </a:r>
            <a:r>
              <a:rPr lang="sl-SI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varnostnega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filtriranja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 podatkih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glavi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005064" y="6313884"/>
            <a:ext cx="120576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oljeZBesedilom 2"/>
          <p:cNvSpPr txBox="1"/>
          <p:nvPr/>
        </p:nvSpPr>
        <p:spPr>
          <a:xfrm>
            <a:off x="142838" y="5291972"/>
            <a:ext cx="1958713" cy="815608"/>
          </a:xfrm>
          <a:prstGeom prst="rect">
            <a:avLst/>
          </a:prstGeom>
          <a:solidFill>
            <a:srgbClr val="FCDF8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900" b="1" dirty="0" smtClean="0">
                <a:solidFill>
                  <a:srgbClr val="B3670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IPV4 NASLAVLANJE</a:t>
            </a:r>
            <a:r>
              <a:rPr lang="sl-SI" sz="800" b="1" dirty="0" smtClean="0">
                <a:solidFill>
                  <a:srgbClr val="B3670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dolžina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32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računalniki imajo običajno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vmesnik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vmesnikov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it-IT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cca</a:t>
            </a:r>
            <a:r>
              <a:rPr lang="it-IT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 4 milijarde </a:t>
            </a:r>
            <a:r>
              <a:rPr lang="it-IT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it-IT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naslovov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naslovi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morajo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biti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globalno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unikatni</a:t>
            </a:r>
          </a:p>
        </p:txBody>
      </p:sp>
      <p:sp>
        <p:nvSpPr>
          <p:cNvPr id="24" name="PoljeZBesedilom 2"/>
          <p:cNvSpPr txBox="1"/>
          <p:nvPr/>
        </p:nvSpPr>
        <p:spPr>
          <a:xfrm>
            <a:off x="183332" y="7227242"/>
            <a:ext cx="3934235" cy="1138773"/>
          </a:xfrm>
          <a:prstGeom prst="rect">
            <a:avLst/>
          </a:prstGeom>
          <a:solidFill>
            <a:srgbClr val="FCDF8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B3670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PODOMREŽJE:</a:t>
            </a:r>
            <a:endParaRPr lang="sl-SI" sz="800" b="1" dirty="0" smtClean="0">
              <a:solidFill>
                <a:srgbClr val="B3670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predpona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predstavlja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 podomrežja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 dela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naslov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omrežja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naslov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naprave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podomrežje ima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enak naslov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maska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podomrežja: določa dolžino naslova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podomrežja in jo okrajšamo z številom enic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 ima na vsakem vmesniku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drugo podomrežje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najprej smo imeli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razrede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8 bitov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16 bitov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24 bitov za maske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potem prefiksna oz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CIDR notacija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poseben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broadcast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naslov: naslov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naprave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so same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enke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32" y="6193482"/>
            <a:ext cx="1713213" cy="9541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675" y="7227242"/>
            <a:ext cx="2460413" cy="141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2345678" y="3177973"/>
            <a:ext cx="952611" cy="2154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 smtClean="0">
                <a:solidFill>
                  <a:schemeClr val="accent3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primerjava obeh</a:t>
            </a: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7" name="PoljeZBesedilom 2"/>
          <p:cNvSpPr txBox="1"/>
          <p:nvPr/>
        </p:nvSpPr>
        <p:spPr>
          <a:xfrm>
            <a:off x="224407" y="8436543"/>
            <a:ext cx="4284713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Kako določimo IP naslove?</a:t>
            </a:r>
            <a:endParaRPr lang="sl-SI" sz="7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administrator naprave vpiše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fiksen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pa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DHCP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dodeli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dinamičnega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nato ponudnik dostopa do interneta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dodeli del s svojega naslovnega prostora ki mu ga dodeli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ICANN</a:t>
            </a:r>
          </a:p>
        </p:txBody>
      </p:sp>
    </p:spTree>
    <p:extLst>
      <p:ext uri="{BB962C8B-B14F-4D97-AF65-F5344CB8AC3E}">
        <p14:creationId xmlns:p14="http://schemas.microsoft.com/office/powerpoint/2010/main" val="7834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63" y="755575"/>
            <a:ext cx="2664297" cy="248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34740"/>
            <a:ext cx="3888432" cy="221587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oljeZBesedilom 2"/>
          <p:cNvSpPr txBox="1"/>
          <p:nvPr/>
        </p:nvSpPr>
        <p:spPr>
          <a:xfrm>
            <a:off x="4077072" y="107504"/>
            <a:ext cx="2520280" cy="707886"/>
          </a:xfrm>
          <a:prstGeom prst="rect">
            <a:avLst/>
          </a:prstGeom>
          <a:solidFill>
            <a:srgbClr val="FCDF8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B3670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dinamično dodeljevanje DHCP:</a:t>
            </a:r>
            <a:endParaRPr lang="sl-SI" sz="800" b="1" dirty="0" smtClean="0">
              <a:solidFill>
                <a:srgbClr val="B3670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 priklopu naprava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nima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naslova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potrebna dodelitev osnovnih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omrežnih nastavitev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dodeli naslov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 fazah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                          </a:t>
            </a:r>
            <a:r>
              <a:rPr lang="pl-PL" sz="700" b="1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DISCOVER</a:t>
            </a:r>
            <a:r>
              <a:rPr lang="pl-PL" sz="700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     </a:t>
            </a:r>
            <a:r>
              <a:rPr lang="pl-PL" sz="700" b="1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OFFER</a:t>
            </a:r>
            <a:r>
              <a:rPr lang="pl-PL" sz="700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     </a:t>
            </a:r>
            <a:r>
              <a:rPr lang="pl-PL" sz="700" b="1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REQUEST   </a:t>
            </a:r>
            <a:r>
              <a:rPr lang="pl-PL" sz="700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  </a:t>
            </a:r>
            <a:r>
              <a:rPr lang="pl-PL" sz="700" b="1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ACK</a:t>
            </a:r>
            <a:endParaRPr lang="pl-PL" sz="700" b="1" dirty="0">
              <a:solidFill>
                <a:srgbClr val="BC8F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" name="PoljeZBesedilom 2"/>
          <p:cNvSpPr txBox="1"/>
          <p:nvPr/>
        </p:nvSpPr>
        <p:spPr>
          <a:xfrm>
            <a:off x="260648" y="230614"/>
            <a:ext cx="1080120" cy="461665"/>
          </a:xfrm>
          <a:prstGeom prst="rect">
            <a:avLst/>
          </a:prstGeom>
          <a:solidFill>
            <a:srgbClr val="DCB9FF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dirty="0" smtClean="0">
                <a:solidFill>
                  <a:schemeClr val="accent4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hierarhična organizacija IP naslovov</a:t>
            </a:r>
            <a:endParaRPr lang="pl-PL" sz="700" b="1" dirty="0" smtClean="0">
              <a:solidFill>
                <a:schemeClr val="accent4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2880" y="2447082"/>
            <a:ext cx="3306120" cy="1369606"/>
            <a:chOff x="122880" y="2447082"/>
            <a:chExt cx="3306120" cy="1369606"/>
          </a:xfrm>
        </p:grpSpPr>
        <p:sp>
          <p:nvSpPr>
            <p:cNvPr id="7" name="PoljeZBesedilom 2"/>
            <p:cNvSpPr txBox="1"/>
            <p:nvPr/>
          </p:nvSpPr>
          <p:spPr>
            <a:xfrm>
              <a:off x="122880" y="2447082"/>
              <a:ext cx="3306120" cy="1369606"/>
            </a:xfrm>
            <a:prstGeom prst="rect">
              <a:avLst/>
            </a:prstGeom>
            <a:solidFill>
              <a:srgbClr val="B9FFCB"/>
            </a:solidFill>
            <a:ln w="31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>
                <a:buSzPct val="110000"/>
              </a:pPr>
              <a:r>
                <a:rPr lang="sl-SI" sz="900" b="1" dirty="0" smtClean="0">
                  <a:solidFill>
                    <a:srgbClr val="22322A"/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NAT: Network Adress Translation</a:t>
              </a:r>
            </a:p>
            <a:p>
              <a:pPr algn="ctr">
                <a:buSzPct val="110000"/>
              </a:pPr>
              <a:endParaRPr lang="sl-SI" sz="2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zaradi </a:t>
              </a:r>
              <a:r>
                <a:rPr lang="sl-SI" sz="8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pomanjkanja</a:t>
              </a: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IPv4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naslovnega prostora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lokalni 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naslovi ki so lahko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ponovljivi 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ker niso v javnem internetu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usmerjevalnik z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NAT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lokalni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naslov preslika v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globalni</a:t>
              </a: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40" y="2945574"/>
              <a:ext cx="3168352" cy="660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0" y="3923928"/>
            <a:ext cx="4152330" cy="22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PoljeZBesedilom 2"/>
          <p:cNvSpPr txBox="1"/>
          <p:nvPr/>
        </p:nvSpPr>
        <p:spPr>
          <a:xfrm>
            <a:off x="3501008" y="3226570"/>
            <a:ext cx="3168352" cy="6309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7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PREDNOSTI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zadošča samo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 javni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dostop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celega omrežja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 Interneta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spreminjamo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neodvisno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 zunanjega naslova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večja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varnost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notranjih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naprav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16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bitno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polje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vrata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evidentira cca. 60 000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 naprav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2" name="PoljeZBesedilom 2"/>
          <p:cNvSpPr txBox="1"/>
          <p:nvPr/>
        </p:nvSpPr>
        <p:spPr>
          <a:xfrm>
            <a:off x="4377380" y="3923928"/>
            <a:ext cx="2291980" cy="8463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SLABOSTI</a:t>
            </a:r>
            <a:endParaRPr lang="sl-SI" sz="700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usmerjevalniki naj bi delali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plasti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vrata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oz.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port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 del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plasti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vrata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 naslavljajo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procese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ne računalnikov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krši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princip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končnih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zahteva da je omrežje transparentno problem 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P2P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bolje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uporabiti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IPv6</a:t>
            </a:r>
          </a:p>
        </p:txBody>
      </p:sp>
      <p:sp>
        <p:nvSpPr>
          <p:cNvPr id="13" name="PoljeZBesedilom 29"/>
          <p:cNvSpPr txBox="1"/>
          <p:nvPr/>
        </p:nvSpPr>
        <p:spPr>
          <a:xfrm>
            <a:off x="4365104" y="4904263"/>
            <a:ext cx="2304256" cy="261610"/>
          </a:xfrm>
          <a:prstGeom prst="rect">
            <a:avLst/>
          </a:prstGeom>
          <a:solidFill>
            <a:srgbClr val="F29F44"/>
          </a:solidFill>
        </p:spPr>
        <p:txBody>
          <a:bodyPr wrap="square" rtlCol="0">
            <a:spAutoFit/>
          </a:bodyPr>
          <a:lstStyle/>
          <a:p>
            <a:r>
              <a:rPr lang="sl-SI" sz="1050" dirty="0" smtClean="0">
                <a:latin typeface="Cascadia Mono SemiBold" pitchFamily="49" charset="0"/>
                <a:cs typeface="Cascadia Mono SemiBold" pitchFamily="49" charset="0"/>
              </a:rPr>
              <a:t>ICMP</a:t>
            </a:r>
            <a:endParaRPr lang="sl-SI" sz="1200" dirty="0">
              <a:solidFill>
                <a:srgbClr val="C00000"/>
              </a:solidFill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14" name="PoljeZBesedilom 2"/>
          <p:cNvSpPr txBox="1"/>
          <p:nvPr/>
        </p:nvSpPr>
        <p:spPr>
          <a:xfrm>
            <a:off x="4345291" y="5292080"/>
            <a:ext cx="2324069" cy="830997"/>
          </a:xfrm>
          <a:prstGeom prst="rect">
            <a:avLst/>
          </a:prstGeom>
          <a:solidFill>
            <a:srgbClr val="FAF58E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sporočilo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enkapsulirano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znotraj paketa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Internet Control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Message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Protocol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traceroute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analizira po kateri poti gre promet do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cilja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koračni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preizkuša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komunikacijo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posameznih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korakih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322" y="6315959"/>
            <a:ext cx="2877778" cy="17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778" y="6210401"/>
            <a:ext cx="1463401" cy="122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PoljeZBesedilom 2"/>
          <p:cNvSpPr txBox="1"/>
          <p:nvPr/>
        </p:nvSpPr>
        <p:spPr>
          <a:xfrm>
            <a:off x="145502" y="6270387"/>
            <a:ext cx="2153992" cy="10618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delovanje aplikacje Traceroute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 izvor pošilja serijo paketov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cilju prvi ima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TTL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drugi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TTL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itd.</a:t>
            </a: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pogleda vrednost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TTL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0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zmanjša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če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paket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zavrže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napiše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TTL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expired</a:t>
            </a: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vsako prejeto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ICMP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sporočilo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izvor izračuna tudi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vrnitve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statistike</a:t>
            </a: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24328"/>
            <a:ext cx="3543649" cy="134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7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9"/>
          <p:cNvSpPr txBox="1"/>
          <p:nvPr/>
        </p:nvSpPr>
        <p:spPr>
          <a:xfrm>
            <a:off x="188640" y="251520"/>
            <a:ext cx="6480720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sz="1050" dirty="0" smtClean="0">
                <a:latin typeface="Cascadia Mono SemiBold" pitchFamily="49" charset="0"/>
                <a:cs typeface="Cascadia Mono SemiBold" pitchFamily="49" charset="0"/>
              </a:rPr>
              <a:t>INTERNET PROTOCOL: </a:t>
            </a:r>
            <a:r>
              <a:rPr lang="sl-SI" sz="1050" dirty="0" smtClean="0">
                <a:solidFill>
                  <a:srgbClr val="C00000"/>
                </a:solidFill>
                <a:latin typeface="Cascadia Mono SemiBold" pitchFamily="49" charset="0"/>
                <a:cs typeface="Cascadia Mono SemiBold" pitchFamily="49" charset="0"/>
              </a:rPr>
              <a:t>IPv6</a:t>
            </a:r>
            <a:endParaRPr lang="sl-SI" sz="1050" dirty="0">
              <a:solidFill>
                <a:srgbClr val="C00000"/>
              </a:solidFill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188640" y="611560"/>
            <a:ext cx="3528392" cy="615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zakaj ga potrebujemo?</a:t>
            </a:r>
          </a:p>
          <a:p>
            <a:pPr>
              <a:buSzPct val="130000"/>
            </a:pPr>
            <a:endParaRPr lang="sl-SI" sz="100" dirty="0" smtClean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potrebujemo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večji naslovni prostor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hitrejše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usmerjanje: fragmentacija ni dovoljena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zagotavljanje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kakovosti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storitev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posebne tokove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QoS</a:t>
            </a:r>
          </a:p>
        </p:txBody>
      </p:sp>
      <p:sp>
        <p:nvSpPr>
          <p:cNvPr id="4" name="PoljeZBesedilom 2"/>
          <p:cNvSpPr txBox="1"/>
          <p:nvPr/>
        </p:nvSpPr>
        <p:spPr>
          <a:xfrm>
            <a:off x="3789040" y="611560"/>
            <a:ext cx="2880320" cy="1138773"/>
          </a:xfrm>
          <a:prstGeom prst="rect">
            <a:avLst/>
          </a:prstGeom>
          <a:solidFill>
            <a:srgbClr val="CCECFF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900" b="1" spc="600" dirty="0" smtClean="0">
                <a:solidFill>
                  <a:srgbClr val="003A37"/>
                </a:solidFill>
                <a:latin typeface="Bahnschrift SemiCondensed" pitchFamily="34" charset="0"/>
                <a:ea typeface="Malgun Gothic" pitchFamily="34" charset="-127"/>
                <a:cs typeface="Arial" pitchFamily="34" charset="0"/>
              </a:rPr>
              <a:t>SINTAKSA</a:t>
            </a:r>
            <a:endParaRPr lang="sl-SI" sz="800" b="1" spc="600" dirty="0" smtClean="0">
              <a:solidFill>
                <a:srgbClr val="003A37"/>
              </a:solidFill>
              <a:latin typeface="Bahnschrift SemiCondensed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128 bitov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razdeljenih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8 blokov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16 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zapišemo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šesnajstiško</a:t>
            </a: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krajšamo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vodilne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ničle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najdaljše zaporedje ničel krajšamo 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::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lahko storimo samo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enkrat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vedno tisto zaporedje ki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najdaljše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če sta taka dva okrajšamo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prvega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IPv4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naslovom spredaj dodamo ničle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IPv4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naslovi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bloka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 16 bitov ali pa pustimo pike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56792" y="1216864"/>
            <a:ext cx="0" cy="18648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jeZBesedilom 2"/>
          <p:cNvSpPr txBox="1"/>
          <p:nvPr/>
        </p:nvSpPr>
        <p:spPr>
          <a:xfrm>
            <a:off x="188641" y="1475656"/>
            <a:ext cx="3528391" cy="800219"/>
          </a:xfrm>
          <a:prstGeom prst="rect">
            <a:avLst/>
          </a:prstGeom>
          <a:solidFill>
            <a:srgbClr val="FAE19C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hitrejše usmerjanje: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fragmentacije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več pakete delita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pošiljatelj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sprejemnik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zavrže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paket in sporoči pošiljatelju "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Packet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Too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Big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"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zato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nova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verzija protokola ICMP: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ICMPv6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glava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kontrolne vsote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 je v enkapsuliranih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protokolih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znotraj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 paketa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glava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nima polja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opcije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implementacija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kot poseben enkapsuliran protokol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864107"/>
            <a:ext cx="2136962" cy="143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88641" y="2381671"/>
            <a:ext cx="3934054" cy="2190329"/>
            <a:chOff x="188641" y="2381671"/>
            <a:chExt cx="3934054" cy="219032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41" y="2381671"/>
              <a:ext cx="3934054" cy="219032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1" t="50000" r="12813" b="40441"/>
            <a:stretch/>
          </p:blipFill>
          <p:spPr bwMode="auto">
            <a:xfrm>
              <a:off x="2276872" y="3500626"/>
              <a:ext cx="814900" cy="177113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99" t="79126" r="9886" b="12652"/>
            <a:stretch/>
          </p:blipFill>
          <p:spPr bwMode="auto">
            <a:xfrm>
              <a:off x="2194636" y="4152805"/>
              <a:ext cx="965680" cy="15130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PoljeZBesedilom 2"/>
          <p:cNvSpPr txBox="1"/>
          <p:nvPr/>
        </p:nvSpPr>
        <p:spPr>
          <a:xfrm>
            <a:off x="3115758" y="3476835"/>
            <a:ext cx="3577588" cy="923330"/>
          </a:xfrm>
          <a:prstGeom prst="rect">
            <a:avLst/>
          </a:prstGeom>
          <a:solidFill>
            <a:srgbClr val="FAF58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9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KOMPONENTE</a:t>
            </a:r>
            <a:r>
              <a:rPr lang="sl-SI" sz="800" b="1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verzija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IP protokola 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TRAFFIC CLASS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podobno kot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type of service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–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8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FLOW LABEL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oznaka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toka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 ki zagotavlja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kakovost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storitve 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20 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PAYLOAD LENGTH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nb-NO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velikost </a:t>
            </a:r>
            <a:r>
              <a:rPr lang="nb-NO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 </a:t>
            </a:r>
            <a:r>
              <a:rPr lang="nb-NO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ki </a:t>
            </a:r>
            <a:r>
              <a:rPr lang="nb-NO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sledijo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nb-NO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glavi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16 bitov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NEXT HDR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nb-NO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tip </a:t>
            </a:r>
            <a:r>
              <a:rPr lang="nb-NO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enkapsuliranega</a:t>
            </a:r>
            <a:r>
              <a:rPr lang="nb-NO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nb-NO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8 bitov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HOP LIMIT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nb-NO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enako kot </a:t>
            </a:r>
            <a:r>
              <a:rPr lang="nb-NO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TTL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–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8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bitov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5" name="PoljeZBesedilom 2"/>
          <p:cNvSpPr txBox="1"/>
          <p:nvPr/>
        </p:nvSpPr>
        <p:spPr>
          <a:xfrm>
            <a:off x="188641" y="4716016"/>
            <a:ext cx="2232247" cy="2308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Prehod iz </a:t>
            </a:r>
            <a:r>
              <a:rPr lang="sl-SI" sz="900" dirty="0" smtClean="0">
                <a:solidFill>
                  <a:srgbClr val="C00000"/>
                </a:solidFill>
                <a:latin typeface="Cascadia Mono SemiBold" pitchFamily="49" charset="0"/>
                <a:cs typeface="Cascadia Mono SemiBold" pitchFamily="49" charset="0"/>
              </a:rPr>
              <a:t>IPv4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 na </a:t>
            </a:r>
            <a:r>
              <a:rPr lang="sl-SI" sz="900" dirty="0" smtClean="0">
                <a:solidFill>
                  <a:srgbClr val="C00000"/>
                </a:solidFill>
                <a:latin typeface="Cascadia Mono SemiBold" pitchFamily="49" charset="0"/>
                <a:cs typeface="Cascadia Mono SemiBold" pitchFamily="49" charset="0"/>
              </a:rPr>
              <a:t>IPv6</a:t>
            </a:r>
            <a:endParaRPr lang="sl-SI" sz="800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6" name="PoljeZBesedilom 2"/>
          <p:cNvSpPr txBox="1"/>
          <p:nvPr/>
        </p:nvSpPr>
        <p:spPr>
          <a:xfrm>
            <a:off x="188641" y="5076056"/>
            <a:ext cx="2232247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v-SE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vseh naprav ni mogoče nadgraditi </a:t>
            </a:r>
            <a:r>
              <a:rPr lang="sv-SE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naenkrat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rešitev: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dvojni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sklad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rešitev: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tunneling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kjer IPv6 v IPv4 kot data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37" y="4635822"/>
            <a:ext cx="4214109" cy="252846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556072" y="5491554"/>
            <a:ext cx="0" cy="9324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oljeZBesedilom 2"/>
          <p:cNvSpPr txBox="1"/>
          <p:nvPr/>
        </p:nvSpPr>
        <p:spPr>
          <a:xfrm>
            <a:off x="224644" y="5652120"/>
            <a:ext cx="2160240" cy="1031051"/>
          </a:xfrm>
          <a:prstGeom prst="rect">
            <a:avLst/>
          </a:prstGeom>
          <a:solidFill>
            <a:srgbClr val="FAF58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9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DUAL STACK</a:t>
            </a:r>
            <a:r>
              <a:rPr lang="sl-SI" sz="800" b="1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 z vozlišči ki uporabljajo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IPv6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komunicira s tem protokolom 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ostalimi 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IPv4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DNS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vrne IPv6 ali IPv6 naslov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nek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IPv4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 bo promet vmes pretvarjal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IPv4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zgubijo se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specifična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polja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63006" y="6681950"/>
            <a:ext cx="0" cy="9324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ljeZBesedilom 2"/>
          <p:cNvSpPr txBox="1"/>
          <p:nvPr/>
        </p:nvSpPr>
        <p:spPr>
          <a:xfrm>
            <a:off x="764704" y="6728571"/>
            <a:ext cx="864095" cy="230832"/>
          </a:xfrm>
          <a:prstGeom prst="rect">
            <a:avLst/>
          </a:prstGeom>
          <a:solidFill>
            <a:srgbClr val="FAF58E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BC8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TUNNELING:</a:t>
            </a:r>
            <a:endParaRPr lang="sl-SI" sz="800" b="1" dirty="0" smtClean="0">
              <a:solidFill>
                <a:srgbClr val="BC8F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8" y="7020272"/>
            <a:ext cx="2736304" cy="114931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PoljeZBesedilom 2"/>
          <p:cNvSpPr txBox="1"/>
          <p:nvPr/>
        </p:nvSpPr>
        <p:spPr>
          <a:xfrm>
            <a:off x="2996952" y="7253700"/>
            <a:ext cx="3577588" cy="7848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Varnost na omrežni plasti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r>
              <a:rPr lang="sl-SI" sz="800" b="1" dirty="0" smtClean="0">
                <a:solidFill>
                  <a:srgbClr val="BC8F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IPSec</a:t>
            </a:r>
          </a:p>
          <a:p>
            <a:pPr>
              <a:buSzPct val="110000"/>
            </a:pPr>
            <a:endParaRPr lang="sl-SI" sz="4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komunikacija poteka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nevarovano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možna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so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ponarejanja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izvornih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naslovov,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prisluškovanje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ponarejanje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komunikacije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IPSec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skrbi za varno komunikacijo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1" name="PoljeZBesedilom 2"/>
          <p:cNvSpPr txBox="1"/>
          <p:nvPr/>
        </p:nvSpPr>
        <p:spPr>
          <a:xfrm>
            <a:off x="4122695" y="8158436"/>
            <a:ext cx="185013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STORITVE</a:t>
            </a:r>
            <a:endParaRPr lang="sl-SI" sz="7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dogovor o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uporabljenih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kriptografskih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algoritmih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ključih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enkripcija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dekripcija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integriteta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avtentikacija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izvora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8" y="8236222"/>
            <a:ext cx="3743417" cy="74337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8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188640" y="179512"/>
            <a:ext cx="6480720" cy="230832"/>
          </a:xfrm>
          <a:prstGeom prst="rect">
            <a:avLst/>
          </a:prstGeom>
          <a:solidFill>
            <a:srgbClr val="EFDC5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Franklin Gothic Medium" pitchFamily="34" charset="0"/>
                <a:cs typeface="Cascadia Mono SemiBold" pitchFamily="49" charset="0"/>
              </a:rPr>
              <a:t>USMERJANJE</a:t>
            </a:r>
            <a:endParaRPr lang="sl-SI" sz="900" dirty="0" smtClean="0">
              <a:solidFill>
                <a:srgbClr val="C00000"/>
              </a:solidFill>
              <a:latin typeface="Franklin Gothic Medium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188640" y="539552"/>
            <a:ext cx="2808312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 kateri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poti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naj paket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potuje od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izvora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cilja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?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omrežja modeliramo z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teorijo grafov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usmerjevalne protokole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konfigurirajo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posredovalne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tabele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vzpostavijo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najcenejšo pot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cena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utež povezave lahko različna čas, razdalja...</a:t>
            </a:r>
          </a:p>
        </p:txBody>
      </p:sp>
      <p:sp>
        <p:nvSpPr>
          <p:cNvPr id="4" name="PoljeZBesedilom 2"/>
          <p:cNvSpPr txBox="1"/>
          <p:nvPr/>
        </p:nvSpPr>
        <p:spPr>
          <a:xfrm>
            <a:off x="3068960" y="539552"/>
            <a:ext cx="3600400" cy="723275"/>
          </a:xfrm>
          <a:prstGeom prst="rect">
            <a:avLst/>
          </a:prstGeom>
          <a:solidFill>
            <a:srgbClr val="ECBEE5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dirty="0" smtClean="0">
                <a:solidFill>
                  <a:schemeClr val="accent4">
                    <a:lumMod val="50000"/>
                  </a:schemeClr>
                </a:solidFill>
                <a:latin typeface="Franklin Gothic Demi" pitchFamily="34" charset="0"/>
                <a:ea typeface="Malgun Gothic" pitchFamily="34" charset="-127"/>
                <a:cs typeface="Arial" pitchFamily="34" charset="0"/>
              </a:rPr>
              <a:t>VRSTE USMERJEVALNIH ALGORITMOV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centralizirani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dostopne podatke o stanju povezav v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celem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decentalizirani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podatke samo o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neposredno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priključenih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prilagodljivi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avtomatsko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prilagajajo cene glede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 zasičenost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neprilagodljivi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188640" y="1475656"/>
            <a:ext cx="2592288" cy="907941"/>
          </a:xfrm>
          <a:prstGeom prst="rect">
            <a:avLst/>
          </a:prstGeom>
          <a:solidFill>
            <a:srgbClr val="FAE19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centralizirani: 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uporaba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centralnega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vozlišča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koordinira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usmerjanje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ali neodvisno izračunavanje posameznih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link state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algoritmi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vsako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zase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izračuna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drevo najkrajših poti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Dijkstra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algoritem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rezultat posredovalna tabela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486998"/>
            <a:ext cx="1930722" cy="12363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60" y="2436915"/>
            <a:ext cx="1224136" cy="80307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oljeZBesedilom 2"/>
          <p:cNvSpPr txBox="1"/>
          <p:nvPr/>
        </p:nvSpPr>
        <p:spPr>
          <a:xfrm>
            <a:off x="2852936" y="1475655"/>
            <a:ext cx="2160240" cy="692497"/>
          </a:xfrm>
          <a:prstGeom prst="rect">
            <a:avLst/>
          </a:prstGeom>
          <a:solidFill>
            <a:srgbClr val="FAE19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decentralizirani: </a:t>
            </a:r>
          </a:p>
          <a:p>
            <a:pPr>
              <a:buSzPct val="110000"/>
            </a:pPr>
            <a:endParaRPr lang="sl-SI" sz="300" b="1" dirty="0" smtClean="0">
              <a:solidFill>
                <a:srgbClr val="CC33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usmerjanje z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vektorjem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razdalj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posredovalna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tabela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lokalnih podatkov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usmerjanje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iterativno </a:t>
            </a:r>
          </a:p>
          <a:p>
            <a:pPr marL="228600" indent="-22860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tabelo izračunamo po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korakih</a:t>
            </a:r>
          </a:p>
        </p:txBody>
      </p:sp>
      <p:sp>
        <p:nvSpPr>
          <p:cNvPr id="15" name="PoljeZBesedilom 2"/>
          <p:cNvSpPr txBox="1"/>
          <p:nvPr/>
        </p:nvSpPr>
        <p:spPr>
          <a:xfrm>
            <a:off x="4653136" y="1214045"/>
            <a:ext cx="1728192" cy="523220"/>
          </a:xfrm>
          <a:prstGeom prst="rect">
            <a:avLst/>
          </a:prstGeom>
          <a:solidFill>
            <a:srgbClr val="ECD9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najcenejša pot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imamo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 s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sosedi, potrebujemo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ceno povezave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izvora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x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sosedov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oceno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cene najcenejše poti od soseda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cilja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y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46" y="2267742"/>
            <a:ext cx="3268617" cy="114142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PoljeZBesedilom 2"/>
          <p:cNvSpPr txBox="1"/>
          <p:nvPr/>
        </p:nvSpPr>
        <p:spPr>
          <a:xfrm>
            <a:off x="2195426" y="3301442"/>
            <a:ext cx="1449598" cy="215444"/>
          </a:xfrm>
          <a:prstGeom prst="rect">
            <a:avLst/>
          </a:prstGeom>
          <a:solidFill>
            <a:srgbClr val="FAE19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porazdeljeno usmerjanje: 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60" y="3548388"/>
            <a:ext cx="2279547" cy="176884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PoljeZBesedilom 2"/>
          <p:cNvSpPr txBox="1"/>
          <p:nvPr/>
        </p:nvSpPr>
        <p:spPr>
          <a:xfrm>
            <a:off x="4529534" y="3632592"/>
            <a:ext cx="2208043" cy="1600438"/>
          </a:xfrm>
          <a:prstGeom prst="rect">
            <a:avLst/>
          </a:prstGeom>
          <a:solidFill>
            <a:srgbClr val="ECD9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usmerjanje z vektorjem razdalj: </a:t>
            </a: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vozlišče hrani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svoj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vektor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razdalj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vektorje razdalj vseh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svojih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sosedov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posredovalno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tabelo</a:t>
            </a: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prejme vektor razdalj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soseda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izračuna svoj novi vektor razdalj </a:t>
            </a: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𝑫(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𝒙, 𝒚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← 𝐦𝐢𝐧 </a:t>
            </a:r>
            <a:r>
              <a:rPr lang="pl-PL" sz="1000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𝒔∈𝑺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{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𝒄(𝒙, 𝒔) + 𝑫(𝒔, 𝒚)}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Ɐ𝒚</a:t>
            </a:r>
          </a:p>
          <a:p>
            <a:pPr>
              <a:buSzPct val="110000"/>
            </a:pP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vozlišče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pošlje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svoj vektor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sosedom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kadar zazna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spremembo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svojem vektorju razdalj</a:t>
            </a:r>
          </a:p>
          <a:p>
            <a:pPr>
              <a:buSzPct val="110000"/>
            </a:pP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sčasoma vse posredovalne tabele vsebujejo dejanske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najmanjše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cene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792" y="5436096"/>
            <a:ext cx="3242123" cy="326350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50" y="5351763"/>
            <a:ext cx="1017550" cy="62074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188640" y="3779912"/>
            <a:ext cx="1845816" cy="954107"/>
          </a:xfrm>
          <a:prstGeom prst="rect">
            <a:avLst/>
          </a:prstGeom>
          <a:solidFill>
            <a:srgbClr val="ECD9FF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prilagajanje tabele na spremembe:</a:t>
            </a:r>
          </a:p>
          <a:p>
            <a:pPr>
              <a:buSzPct val="110000"/>
            </a:pPr>
            <a:endParaRPr lang="sl-SI" sz="7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good news travel fast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podatek o znižanju cene povezav se hitro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razširi</a:t>
            </a:r>
          </a:p>
          <a:p>
            <a:pPr>
              <a:buSzPct val="11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bad news travel slow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podatek o povišanju cene povezav se širi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počasi, kar lahko privede do "štetja do neskončnosti“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97157" y="4788025"/>
            <a:ext cx="494617" cy="874115"/>
            <a:chOff x="1975557" y="4860032"/>
            <a:chExt cx="362090" cy="653612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1975557" y="4860032"/>
              <a:ext cx="0" cy="65361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055" idx="1"/>
            </p:cNvCxnSpPr>
            <p:nvPr/>
          </p:nvCxnSpPr>
          <p:spPr>
            <a:xfrm flipH="1">
              <a:off x="1979462" y="5513644"/>
              <a:ext cx="35818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23" y="4932040"/>
            <a:ext cx="1770179" cy="112480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88" y="6025391"/>
            <a:ext cx="1775112" cy="123908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PoljeZBesedilom 2"/>
          <p:cNvSpPr txBox="1"/>
          <p:nvPr/>
        </p:nvSpPr>
        <p:spPr>
          <a:xfrm>
            <a:off x="254343" y="6156176"/>
            <a:ext cx="857205" cy="338554"/>
          </a:xfrm>
          <a:prstGeom prst="rect">
            <a:avLst/>
          </a:prstGeom>
          <a:solidFill>
            <a:srgbClr val="FAE19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C3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hierarhično usmerjanje: </a:t>
            </a:r>
          </a:p>
        </p:txBody>
      </p:sp>
      <p:sp>
        <p:nvSpPr>
          <p:cNvPr id="40" name="PoljeZBesedilom 2"/>
          <p:cNvSpPr txBox="1"/>
          <p:nvPr/>
        </p:nvSpPr>
        <p:spPr>
          <a:xfrm>
            <a:off x="146330" y="6560785"/>
            <a:ext cx="1446465" cy="630942"/>
          </a:xfrm>
          <a:prstGeom prst="rect">
            <a:avLst/>
          </a:prstGeom>
          <a:solidFill>
            <a:srgbClr val="FAF58E"/>
          </a:solidFill>
          <a:ln w="3175">
            <a:solidFill>
              <a:schemeClr val="bg1"/>
            </a:solidFill>
            <a:miter lim="800000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problem: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imeli bi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usmerjevalne tabele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administrator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vsakega usmerjevalnega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omrežja želi administrirati omrežje po svoje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1" name="PoljeZBesedilom 2"/>
          <p:cNvSpPr txBox="1"/>
          <p:nvPr/>
        </p:nvSpPr>
        <p:spPr>
          <a:xfrm>
            <a:off x="223056" y="7380312"/>
            <a:ext cx="2773896" cy="630942"/>
          </a:xfrm>
          <a:prstGeom prst="rect">
            <a:avLst/>
          </a:prstGeom>
          <a:solidFill>
            <a:srgbClr val="FAE19C"/>
          </a:solidFill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usmerjevalnike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organiziramo 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avtonomne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AS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so pod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neodvisnimi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administracijami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AS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 protokol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povezovanje AS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INTER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AS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usmerjevalni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protokol ki je v celem omrežju enak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1" y="8100392"/>
            <a:ext cx="3525063" cy="85317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7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6251</TotalTime>
  <Words>8778</Words>
  <Application>Microsoft Office PowerPoint</Application>
  <PresentationFormat>On-screen Show (4:3)</PresentationFormat>
  <Paragraphs>1431</Paragraphs>
  <Slides>23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</dc:creator>
  <cp:lastModifiedBy>Nina</cp:lastModifiedBy>
  <cp:revision>231</cp:revision>
  <dcterms:created xsi:type="dcterms:W3CDTF">2022-02-21T10:39:00Z</dcterms:created>
  <dcterms:modified xsi:type="dcterms:W3CDTF">2022-05-26T01:24:53Z</dcterms:modified>
</cp:coreProperties>
</file>